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9"/>
  </p:notesMasterIdLst>
  <p:sldIdLst>
    <p:sldId id="256" r:id="rId2"/>
    <p:sldId id="257" r:id="rId3"/>
    <p:sldId id="258" r:id="rId4"/>
    <p:sldId id="259" r:id="rId5"/>
    <p:sldId id="291" r:id="rId6"/>
    <p:sldId id="260" r:id="rId7"/>
    <p:sldId id="261" r:id="rId8"/>
    <p:sldId id="262" r:id="rId9"/>
    <p:sldId id="292" r:id="rId10"/>
    <p:sldId id="263" r:id="rId11"/>
    <p:sldId id="29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p:cViewPr varScale="1">
        <p:scale>
          <a:sx n="81" d="100"/>
          <a:sy n="81" d="100"/>
        </p:scale>
        <p:origin x="152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850103-D392-4DB5-B044-62CBBAD479CB}" type="datetimeFigureOut">
              <a:rPr lang="hr-HR" smtClean="0"/>
              <a:pPr/>
              <a:t>8.6.2020.</a:t>
            </a:fld>
            <a:endParaRPr lang="hr-HR"/>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AFAFC8-F186-4912-AFD5-29E753927A3F}"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endParaRPr lang="hr-HR" dirty="0"/>
          </a:p>
        </p:txBody>
      </p:sp>
      <p:sp>
        <p:nvSpPr>
          <p:cNvPr id="4" name="Rezervirano mjesto broja slajda 3"/>
          <p:cNvSpPr>
            <a:spLocks noGrp="1"/>
          </p:cNvSpPr>
          <p:nvPr>
            <p:ph type="sldNum" sz="quarter" idx="10"/>
          </p:nvPr>
        </p:nvSpPr>
        <p:spPr/>
        <p:txBody>
          <a:bodyPr/>
          <a:lstStyle/>
          <a:p>
            <a:fld id="{89AFAFC8-F186-4912-AFD5-29E753927A3F}" type="slidenum">
              <a:rPr lang="hr-HR" smtClean="0"/>
              <a:pPr/>
              <a:t>12</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bg>
      <p:bgRef idx="1002">
        <a:schemeClr val="bg1"/>
      </p:bgRef>
    </p:bg>
    <p:spTree>
      <p:nvGrpSpPr>
        <p:cNvPr id="1" name=""/>
        <p:cNvGrpSpPr/>
        <p:nvPr/>
      </p:nvGrpSpPr>
      <p:grpSpPr>
        <a:xfrm>
          <a:off x="0" y="0"/>
          <a:ext cx="0" cy="0"/>
          <a:chOff x="0" y="0"/>
          <a:chExt cx="0" cy="0"/>
        </a:xfrm>
      </p:grpSpPr>
      <p:sp>
        <p:nvSpPr>
          <p:cNvPr id="8" name="Pravokutnik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avni poveznik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Naslov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hr-HR"/>
              <a:t>Kliknite da biste uredili stil naslova matrice</a:t>
            </a:r>
            <a:endParaRPr kumimoji="0" lang="en-US"/>
          </a:p>
        </p:txBody>
      </p:sp>
      <p:sp>
        <p:nvSpPr>
          <p:cNvPr id="25" name="Podnaslov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hr-HR"/>
              <a:t>Kliknite da biste uredili stil podnaslova matrice</a:t>
            </a:r>
            <a:endParaRPr kumimoji="0" lang="en-US"/>
          </a:p>
        </p:txBody>
      </p:sp>
      <p:sp>
        <p:nvSpPr>
          <p:cNvPr id="31" name="Rezervirano mjesto datuma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D3604875-2BCB-4FDF-A3C7-3974D2AC086D}" type="datetimeFigureOut">
              <a:rPr lang="hr-HR" smtClean="0"/>
              <a:pPr/>
              <a:t>8.6.2020.</a:t>
            </a:fld>
            <a:endParaRPr lang="hr-HR"/>
          </a:p>
        </p:txBody>
      </p:sp>
      <p:sp>
        <p:nvSpPr>
          <p:cNvPr id="18" name="Rezervirano mjesto podnožja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hr-HR"/>
          </a:p>
        </p:txBody>
      </p:sp>
      <p:sp>
        <p:nvSpPr>
          <p:cNvPr id="29" name="Rezervirano mjesto broja slajda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2CEBBDD4-B690-4932-B77D-0AA53164CC21}" type="slidenum">
              <a:rPr lang="hr-HR" smtClean="0"/>
              <a:pPr/>
              <a:t>‹#›</a:t>
            </a:fld>
            <a:endParaRPr lang="hr-H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hr-HR"/>
              <a:t>Kliknite da biste uredili stil naslova matrice</a:t>
            </a:r>
            <a:endParaRPr kumimoji="0" lang="en-US"/>
          </a:p>
        </p:txBody>
      </p:sp>
      <p:sp>
        <p:nvSpPr>
          <p:cNvPr id="3" name="Rezervirano mjesto okomitog teksta 2"/>
          <p:cNvSpPr>
            <a:spLocks noGrp="1"/>
          </p:cNvSpPr>
          <p:nvPr>
            <p:ph type="body" orient="vert" idx="1"/>
          </p:nvPr>
        </p:nvSpPr>
        <p:spPr/>
        <p:txBody>
          <a:bodyPr vert="eaVert"/>
          <a:lstStyle/>
          <a:p>
            <a:pPr lvl="0" eaLnBrk="1" latinLnBrk="0" hangingPunct="1"/>
            <a:r>
              <a:rPr lang="hr-HR"/>
              <a:t>Kliknite da biste uredili stilove teksta matrice</a:t>
            </a:r>
          </a:p>
          <a:p>
            <a:pPr lvl="1" eaLnBrk="1" latinLnBrk="0" hangingPunct="1"/>
            <a:r>
              <a:rPr lang="hr-HR"/>
              <a:t>Druga razina</a:t>
            </a:r>
          </a:p>
          <a:p>
            <a:pPr lvl="2" eaLnBrk="1" latinLnBrk="0" hangingPunct="1"/>
            <a:r>
              <a:rPr lang="hr-HR"/>
              <a:t>Treća razina</a:t>
            </a:r>
          </a:p>
          <a:p>
            <a:pPr lvl="3" eaLnBrk="1" latinLnBrk="0" hangingPunct="1"/>
            <a:r>
              <a:rPr lang="hr-HR"/>
              <a:t>Četvrta razina</a:t>
            </a:r>
          </a:p>
          <a:p>
            <a:pPr lvl="4" eaLnBrk="1" latinLnBrk="0" hangingPunct="1"/>
            <a:r>
              <a:rPr lang="hr-HR"/>
              <a:t>Peta razina</a:t>
            </a:r>
            <a:endParaRPr kumimoji="0" lang="en-US"/>
          </a:p>
        </p:txBody>
      </p:sp>
      <p:sp>
        <p:nvSpPr>
          <p:cNvPr id="4" name="Rezervirano mjesto datuma 3"/>
          <p:cNvSpPr>
            <a:spLocks noGrp="1"/>
          </p:cNvSpPr>
          <p:nvPr>
            <p:ph type="dt" sz="half" idx="10"/>
          </p:nvPr>
        </p:nvSpPr>
        <p:spPr/>
        <p:txBody>
          <a:bodyPr/>
          <a:lstStyle/>
          <a:p>
            <a:fld id="{D3604875-2BCB-4FDF-A3C7-3974D2AC086D}" type="datetimeFigureOut">
              <a:rPr lang="hr-HR" smtClean="0"/>
              <a:pPr/>
              <a:t>8.6.2020.</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2CEBBDD4-B690-4932-B77D-0AA53164CC21}"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553200" y="274955"/>
            <a:ext cx="1524000" cy="5851525"/>
          </a:xfrm>
        </p:spPr>
        <p:txBody>
          <a:bodyPr vert="eaVert" anchor="t"/>
          <a:lstStyle/>
          <a:p>
            <a:r>
              <a:rPr kumimoji="0" lang="hr-HR"/>
              <a:t>Kliknite da biste uredili stil naslova matrice</a:t>
            </a:r>
            <a:endParaRPr kumimoji="0" lang="en-US"/>
          </a:p>
        </p:txBody>
      </p:sp>
      <p:sp>
        <p:nvSpPr>
          <p:cNvPr id="3" name="Rezervirano mjesto okomitog teksta 2"/>
          <p:cNvSpPr>
            <a:spLocks noGrp="1"/>
          </p:cNvSpPr>
          <p:nvPr>
            <p:ph type="body" orient="vert" idx="1"/>
          </p:nvPr>
        </p:nvSpPr>
        <p:spPr>
          <a:xfrm>
            <a:off x="457200" y="274642"/>
            <a:ext cx="6019800" cy="5851525"/>
          </a:xfrm>
        </p:spPr>
        <p:txBody>
          <a:bodyPr vert="eaVert"/>
          <a:lstStyle/>
          <a:p>
            <a:pPr lvl="0" eaLnBrk="1" latinLnBrk="0" hangingPunct="1"/>
            <a:r>
              <a:rPr lang="hr-HR"/>
              <a:t>Kliknite da biste uredili stilove teksta matrice</a:t>
            </a:r>
          </a:p>
          <a:p>
            <a:pPr lvl="1" eaLnBrk="1" latinLnBrk="0" hangingPunct="1"/>
            <a:r>
              <a:rPr lang="hr-HR"/>
              <a:t>Druga razina</a:t>
            </a:r>
          </a:p>
          <a:p>
            <a:pPr lvl="2" eaLnBrk="1" latinLnBrk="0" hangingPunct="1"/>
            <a:r>
              <a:rPr lang="hr-HR"/>
              <a:t>Treća razina</a:t>
            </a:r>
          </a:p>
          <a:p>
            <a:pPr lvl="3" eaLnBrk="1" latinLnBrk="0" hangingPunct="1"/>
            <a:r>
              <a:rPr lang="hr-HR"/>
              <a:t>Četvrta razina</a:t>
            </a:r>
          </a:p>
          <a:p>
            <a:pPr lvl="4" eaLnBrk="1" latinLnBrk="0" hangingPunct="1"/>
            <a:r>
              <a:rPr lang="hr-HR"/>
              <a:t>Peta razina</a:t>
            </a:r>
            <a:endParaRPr kumimoji="0" lang="en-US"/>
          </a:p>
        </p:txBody>
      </p:sp>
      <p:sp>
        <p:nvSpPr>
          <p:cNvPr id="4" name="Rezervirano mjesto datuma 3"/>
          <p:cNvSpPr>
            <a:spLocks noGrp="1"/>
          </p:cNvSpPr>
          <p:nvPr>
            <p:ph type="dt" sz="half" idx="10"/>
          </p:nvPr>
        </p:nvSpPr>
        <p:spPr>
          <a:xfrm>
            <a:off x="4242816" y="6557946"/>
            <a:ext cx="2002464" cy="226902"/>
          </a:xfrm>
        </p:spPr>
        <p:txBody>
          <a:bodyPr/>
          <a:lstStyle/>
          <a:p>
            <a:fld id="{D3604875-2BCB-4FDF-A3C7-3974D2AC086D}" type="datetimeFigureOut">
              <a:rPr lang="hr-HR" smtClean="0"/>
              <a:pPr/>
              <a:t>8.6.2020.</a:t>
            </a:fld>
            <a:endParaRPr lang="hr-HR"/>
          </a:p>
        </p:txBody>
      </p:sp>
      <p:sp>
        <p:nvSpPr>
          <p:cNvPr id="5" name="Rezervirano mjesto podnožja 4"/>
          <p:cNvSpPr>
            <a:spLocks noGrp="1"/>
          </p:cNvSpPr>
          <p:nvPr>
            <p:ph type="ftr" sz="quarter" idx="11"/>
          </p:nvPr>
        </p:nvSpPr>
        <p:spPr>
          <a:xfrm>
            <a:off x="457200" y="6556248"/>
            <a:ext cx="3657600" cy="228600"/>
          </a:xfrm>
        </p:spPr>
        <p:txBody>
          <a:bodyPr/>
          <a:lstStyle/>
          <a:p>
            <a:endParaRPr lang="hr-HR"/>
          </a:p>
        </p:txBody>
      </p:sp>
      <p:sp>
        <p:nvSpPr>
          <p:cNvPr id="6" name="Rezervirano mjesto broja slajda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2CEBBDD4-B690-4932-B77D-0AA53164CC21}"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hr-HR"/>
              <a:t>Kliknite da biste uredili stil naslova matrice</a:t>
            </a:r>
            <a:endParaRPr kumimoji="0" lang="en-US"/>
          </a:p>
        </p:txBody>
      </p:sp>
      <p:sp>
        <p:nvSpPr>
          <p:cNvPr id="3" name="Rezervirano mjesto sadržaja 2"/>
          <p:cNvSpPr>
            <a:spLocks noGrp="1"/>
          </p:cNvSpPr>
          <p:nvPr>
            <p:ph idx="1"/>
          </p:nvPr>
        </p:nvSpPr>
        <p:spPr/>
        <p:txBody>
          <a:bodyPr/>
          <a:lstStyle/>
          <a:p>
            <a:pPr lvl="0" eaLnBrk="1" latinLnBrk="0" hangingPunct="1"/>
            <a:r>
              <a:rPr lang="hr-HR"/>
              <a:t>Kliknite da biste uredili stilove teksta matrice</a:t>
            </a:r>
          </a:p>
          <a:p>
            <a:pPr lvl="1" eaLnBrk="1" latinLnBrk="0" hangingPunct="1"/>
            <a:r>
              <a:rPr lang="hr-HR"/>
              <a:t>Druga razina</a:t>
            </a:r>
          </a:p>
          <a:p>
            <a:pPr lvl="2" eaLnBrk="1" latinLnBrk="0" hangingPunct="1"/>
            <a:r>
              <a:rPr lang="hr-HR"/>
              <a:t>Treća razina</a:t>
            </a:r>
          </a:p>
          <a:p>
            <a:pPr lvl="3" eaLnBrk="1" latinLnBrk="0" hangingPunct="1"/>
            <a:r>
              <a:rPr lang="hr-HR"/>
              <a:t>Četvrta razina</a:t>
            </a:r>
          </a:p>
          <a:p>
            <a:pPr lvl="4" eaLnBrk="1" latinLnBrk="0" hangingPunct="1"/>
            <a:r>
              <a:rPr lang="hr-HR"/>
              <a:t>Peta razina</a:t>
            </a:r>
            <a:endParaRPr kumimoji="0" lang="en-US"/>
          </a:p>
        </p:txBody>
      </p:sp>
      <p:sp>
        <p:nvSpPr>
          <p:cNvPr id="4" name="Rezervirano mjesto datuma 3"/>
          <p:cNvSpPr>
            <a:spLocks noGrp="1"/>
          </p:cNvSpPr>
          <p:nvPr>
            <p:ph type="dt" sz="half" idx="10"/>
          </p:nvPr>
        </p:nvSpPr>
        <p:spPr/>
        <p:txBody>
          <a:bodyPr/>
          <a:lstStyle/>
          <a:p>
            <a:fld id="{D3604875-2BCB-4FDF-A3C7-3974D2AC086D}" type="datetimeFigureOut">
              <a:rPr lang="hr-HR" smtClean="0"/>
              <a:pPr/>
              <a:t>8.6.2020.</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2CEBBDD4-B690-4932-B77D-0AA53164CC21}"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bg>
      <p:bgRef idx="1001">
        <a:schemeClr val="bg1"/>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hr-HR"/>
              <a:t>Kliknite da biste uredili stil naslova matrice</a:t>
            </a:r>
            <a:endParaRPr kumimoji="0" lang="en-US"/>
          </a:p>
        </p:txBody>
      </p:sp>
      <p:sp>
        <p:nvSpPr>
          <p:cNvPr id="3" name="Rezervirano mjesto teksta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hr-HR"/>
              <a:t>Kliknite da biste uredili stilove teksta matrice</a:t>
            </a:r>
          </a:p>
        </p:txBody>
      </p:sp>
      <p:sp>
        <p:nvSpPr>
          <p:cNvPr id="4" name="Rezervirano mjesto datuma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D3604875-2BCB-4FDF-A3C7-3974D2AC086D}" type="datetimeFigureOut">
              <a:rPr lang="hr-HR" smtClean="0"/>
              <a:pPr/>
              <a:t>8.6.2020.</a:t>
            </a:fld>
            <a:endParaRPr lang="hr-HR"/>
          </a:p>
        </p:txBody>
      </p:sp>
      <p:sp>
        <p:nvSpPr>
          <p:cNvPr id="5" name="Rezervirano mjesto podnožja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hr-HR"/>
          </a:p>
        </p:txBody>
      </p:sp>
      <p:sp>
        <p:nvSpPr>
          <p:cNvPr id="6" name="Rezervirano mjesto broja slajda 5"/>
          <p:cNvSpPr>
            <a:spLocks noGrp="1"/>
          </p:cNvSpPr>
          <p:nvPr>
            <p:ph type="sldNum" sz="quarter" idx="12"/>
          </p:nvPr>
        </p:nvSpPr>
        <p:spPr>
          <a:xfrm>
            <a:off x="6733952" y="6555112"/>
            <a:ext cx="588336" cy="228600"/>
          </a:xfrm>
        </p:spPr>
        <p:txBody>
          <a:bodyPr/>
          <a:lstStyle/>
          <a:p>
            <a:fld id="{2CEBBDD4-B690-4932-B77D-0AA53164CC21}" type="slidenum">
              <a:rPr lang="hr-HR" smtClean="0"/>
              <a:pPr/>
              <a:t>‹#›</a:t>
            </a:fld>
            <a:endParaRPr lang="hr-H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42048" cy="1143000"/>
          </a:xfrm>
        </p:spPr>
        <p:txBody>
          <a:bodyPr/>
          <a:lstStyle/>
          <a:p>
            <a:r>
              <a:rPr kumimoji="0" lang="hr-HR"/>
              <a:t>Kliknite da biste uredili stil naslova matrice</a:t>
            </a:r>
            <a:endParaRPr kumimoji="0" lang="en-US"/>
          </a:p>
        </p:txBody>
      </p:sp>
      <p:sp>
        <p:nvSpPr>
          <p:cNvPr id="3" name="Rezervirano mjesto sadržaja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hr-HR"/>
              <a:t>Kliknite da biste uredili stilove teksta matrice</a:t>
            </a:r>
          </a:p>
          <a:p>
            <a:pPr lvl="1" eaLnBrk="1" latinLnBrk="0" hangingPunct="1"/>
            <a:r>
              <a:rPr lang="hr-HR"/>
              <a:t>Druga razina</a:t>
            </a:r>
          </a:p>
          <a:p>
            <a:pPr lvl="2" eaLnBrk="1" latinLnBrk="0" hangingPunct="1"/>
            <a:r>
              <a:rPr lang="hr-HR"/>
              <a:t>Treća razina</a:t>
            </a:r>
          </a:p>
          <a:p>
            <a:pPr lvl="3" eaLnBrk="1" latinLnBrk="0" hangingPunct="1"/>
            <a:r>
              <a:rPr lang="hr-HR"/>
              <a:t>Četvrta razina</a:t>
            </a:r>
          </a:p>
          <a:p>
            <a:pPr lvl="4" eaLnBrk="1" latinLnBrk="0" hangingPunct="1"/>
            <a:r>
              <a:rPr lang="hr-HR"/>
              <a:t>Peta razina</a:t>
            </a:r>
            <a:endParaRPr kumimoji="0" lang="en-US"/>
          </a:p>
        </p:txBody>
      </p:sp>
      <p:sp>
        <p:nvSpPr>
          <p:cNvPr id="4" name="Rezervirano mjesto sadržaja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hr-HR"/>
              <a:t>Kliknite da biste uredili stilove teksta matrice</a:t>
            </a:r>
          </a:p>
          <a:p>
            <a:pPr lvl="1" eaLnBrk="1" latinLnBrk="0" hangingPunct="1"/>
            <a:r>
              <a:rPr lang="hr-HR"/>
              <a:t>Druga razina</a:t>
            </a:r>
          </a:p>
          <a:p>
            <a:pPr lvl="2" eaLnBrk="1" latinLnBrk="0" hangingPunct="1"/>
            <a:r>
              <a:rPr lang="hr-HR"/>
              <a:t>Treća razina</a:t>
            </a:r>
          </a:p>
          <a:p>
            <a:pPr lvl="3" eaLnBrk="1" latinLnBrk="0" hangingPunct="1"/>
            <a:r>
              <a:rPr lang="hr-HR"/>
              <a:t>Četvrta razina</a:t>
            </a:r>
          </a:p>
          <a:p>
            <a:pPr lvl="4" eaLnBrk="1" latinLnBrk="0" hangingPunct="1"/>
            <a:r>
              <a:rPr lang="hr-HR"/>
              <a:t>Peta razina</a:t>
            </a:r>
            <a:endParaRPr kumimoji="0" lang="en-US"/>
          </a:p>
        </p:txBody>
      </p:sp>
      <p:sp>
        <p:nvSpPr>
          <p:cNvPr id="5" name="Rezervirano mjesto datuma 4"/>
          <p:cNvSpPr>
            <a:spLocks noGrp="1"/>
          </p:cNvSpPr>
          <p:nvPr>
            <p:ph type="dt" sz="half" idx="10"/>
          </p:nvPr>
        </p:nvSpPr>
        <p:spPr/>
        <p:txBody>
          <a:bodyPr/>
          <a:lstStyle/>
          <a:p>
            <a:fld id="{D3604875-2BCB-4FDF-A3C7-3974D2AC086D}" type="datetimeFigureOut">
              <a:rPr lang="hr-HR" smtClean="0"/>
              <a:pPr/>
              <a:t>8.6.2020.</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2CEBBDD4-B690-4932-B77D-0AA53164CC21}"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42048" cy="1143000"/>
          </a:xfrm>
        </p:spPr>
        <p:txBody>
          <a:bodyPr anchor="b"/>
          <a:lstStyle>
            <a:lvl1pPr>
              <a:defRPr/>
            </a:lvl1pPr>
            <a:extLst/>
          </a:lstStyle>
          <a:p>
            <a:r>
              <a:rPr kumimoji="0" lang="hr-HR"/>
              <a:t>Kliknite da biste uredili stil naslova matrice</a:t>
            </a:r>
            <a:endParaRPr kumimoji="0" lang="en-US"/>
          </a:p>
        </p:txBody>
      </p:sp>
      <p:sp>
        <p:nvSpPr>
          <p:cNvPr id="3" name="Rezervirano mjesto teksta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r-HR"/>
              <a:t>Kliknite da biste uredili stilove teksta matrice</a:t>
            </a:r>
          </a:p>
        </p:txBody>
      </p:sp>
      <p:sp>
        <p:nvSpPr>
          <p:cNvPr id="4" name="Rezervirano mjesto teksta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hr-HR"/>
              <a:t>Kliknite da biste uredili stilove teksta matrice</a:t>
            </a:r>
          </a:p>
        </p:txBody>
      </p:sp>
      <p:sp>
        <p:nvSpPr>
          <p:cNvPr id="5" name="Rezervirano mjesto sadržaja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hr-HR"/>
              <a:t>Kliknite da biste uredili stilove teksta matrice</a:t>
            </a:r>
          </a:p>
          <a:p>
            <a:pPr lvl="1" eaLnBrk="1" latinLnBrk="0" hangingPunct="1"/>
            <a:r>
              <a:rPr lang="hr-HR"/>
              <a:t>Druga razina</a:t>
            </a:r>
          </a:p>
          <a:p>
            <a:pPr lvl="2" eaLnBrk="1" latinLnBrk="0" hangingPunct="1"/>
            <a:r>
              <a:rPr lang="hr-HR"/>
              <a:t>Treća razina</a:t>
            </a:r>
          </a:p>
          <a:p>
            <a:pPr lvl="3" eaLnBrk="1" latinLnBrk="0" hangingPunct="1"/>
            <a:r>
              <a:rPr lang="hr-HR"/>
              <a:t>Četvrta razina</a:t>
            </a:r>
          </a:p>
          <a:p>
            <a:pPr lvl="4" eaLnBrk="1" latinLnBrk="0" hangingPunct="1"/>
            <a:r>
              <a:rPr lang="hr-HR"/>
              <a:t>Peta razina</a:t>
            </a:r>
            <a:endParaRPr kumimoji="0" lang="en-US"/>
          </a:p>
        </p:txBody>
      </p:sp>
      <p:sp>
        <p:nvSpPr>
          <p:cNvPr id="6" name="Rezervirano mjesto sadržaja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hr-HR"/>
              <a:t>Kliknite da biste uredili stilove teksta matrice</a:t>
            </a:r>
          </a:p>
          <a:p>
            <a:pPr lvl="1" eaLnBrk="1" latinLnBrk="0" hangingPunct="1"/>
            <a:r>
              <a:rPr lang="hr-HR"/>
              <a:t>Druga razina</a:t>
            </a:r>
          </a:p>
          <a:p>
            <a:pPr lvl="2" eaLnBrk="1" latinLnBrk="0" hangingPunct="1"/>
            <a:r>
              <a:rPr lang="hr-HR"/>
              <a:t>Treća razina</a:t>
            </a:r>
          </a:p>
          <a:p>
            <a:pPr lvl="3" eaLnBrk="1" latinLnBrk="0" hangingPunct="1"/>
            <a:r>
              <a:rPr lang="hr-HR"/>
              <a:t>Četvrta razina</a:t>
            </a:r>
          </a:p>
          <a:p>
            <a:pPr lvl="4" eaLnBrk="1" latinLnBrk="0" hangingPunct="1"/>
            <a:r>
              <a:rPr lang="hr-HR"/>
              <a:t>Peta razina</a:t>
            </a:r>
            <a:endParaRPr kumimoji="0" lang="en-US"/>
          </a:p>
        </p:txBody>
      </p:sp>
      <p:sp>
        <p:nvSpPr>
          <p:cNvPr id="7" name="Rezervirano mjesto datuma 6"/>
          <p:cNvSpPr>
            <a:spLocks noGrp="1"/>
          </p:cNvSpPr>
          <p:nvPr>
            <p:ph type="dt" sz="half" idx="10"/>
          </p:nvPr>
        </p:nvSpPr>
        <p:spPr/>
        <p:txBody>
          <a:bodyPr/>
          <a:lstStyle/>
          <a:p>
            <a:fld id="{D3604875-2BCB-4FDF-A3C7-3974D2AC086D}" type="datetimeFigureOut">
              <a:rPr lang="hr-HR" smtClean="0"/>
              <a:pPr/>
              <a:t>8.6.2020.</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2CEBBDD4-B690-4932-B77D-0AA53164CC21}"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42048" cy="1143000"/>
          </a:xfrm>
        </p:spPr>
        <p:txBody>
          <a:bodyPr/>
          <a:lstStyle/>
          <a:p>
            <a:r>
              <a:rPr kumimoji="0" lang="hr-HR"/>
              <a:t>Kliknite da biste uredili stil naslova matrice</a:t>
            </a:r>
            <a:endParaRPr kumimoji="0" lang="en-US"/>
          </a:p>
        </p:txBody>
      </p:sp>
      <p:sp>
        <p:nvSpPr>
          <p:cNvPr id="3" name="Rezervirano mjesto datuma 2"/>
          <p:cNvSpPr>
            <a:spLocks noGrp="1"/>
          </p:cNvSpPr>
          <p:nvPr>
            <p:ph type="dt" sz="half" idx="10"/>
          </p:nvPr>
        </p:nvSpPr>
        <p:spPr/>
        <p:txBody>
          <a:bodyPr/>
          <a:lstStyle/>
          <a:p>
            <a:fld id="{D3604875-2BCB-4FDF-A3C7-3974D2AC086D}" type="datetimeFigureOut">
              <a:rPr lang="hr-HR" smtClean="0"/>
              <a:pPr/>
              <a:t>8.6.2020.</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2CEBBDD4-B690-4932-B77D-0AA53164CC21}"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lvl1pPr>
              <a:defRPr>
                <a:solidFill>
                  <a:schemeClr val="tx2"/>
                </a:solidFill>
              </a:defRPr>
            </a:lvl1pPr>
            <a:extLst/>
          </a:lstStyle>
          <a:p>
            <a:fld id="{D3604875-2BCB-4FDF-A3C7-3974D2AC086D}" type="datetimeFigureOut">
              <a:rPr lang="hr-HR" smtClean="0"/>
              <a:pPr/>
              <a:t>8.6.2020.</a:t>
            </a:fld>
            <a:endParaRPr lang="hr-HR"/>
          </a:p>
        </p:txBody>
      </p:sp>
      <p:sp>
        <p:nvSpPr>
          <p:cNvPr id="3" name="Rezervirano mjesto podnožja 2"/>
          <p:cNvSpPr>
            <a:spLocks noGrp="1"/>
          </p:cNvSpPr>
          <p:nvPr>
            <p:ph type="ftr" sz="quarter" idx="11"/>
          </p:nvPr>
        </p:nvSpPr>
        <p:spPr/>
        <p:txBody>
          <a:bodyPr/>
          <a:lstStyle>
            <a:lvl1pPr>
              <a:defRPr>
                <a:solidFill>
                  <a:schemeClr val="tx2"/>
                </a:solidFill>
              </a:defRPr>
            </a:lvl1pPr>
            <a:extLst/>
          </a:lstStyle>
          <a:p>
            <a:endParaRPr lang="hr-HR"/>
          </a:p>
        </p:txBody>
      </p:sp>
      <p:sp>
        <p:nvSpPr>
          <p:cNvPr id="4" name="Rezervirano mjesto broja slajda 3"/>
          <p:cNvSpPr>
            <a:spLocks noGrp="1"/>
          </p:cNvSpPr>
          <p:nvPr>
            <p:ph type="sldNum" sz="quarter" idx="12"/>
          </p:nvPr>
        </p:nvSpPr>
        <p:spPr/>
        <p:txBody>
          <a:bodyPr/>
          <a:lstStyle/>
          <a:p>
            <a:fld id="{2CEBBDD4-B690-4932-B77D-0AA53164CC21}"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hr-HR"/>
              <a:t>Kliknite da biste uredili stil naslova matrice</a:t>
            </a:r>
            <a:endParaRPr kumimoji="0" lang="en-US"/>
          </a:p>
        </p:txBody>
      </p:sp>
      <p:sp>
        <p:nvSpPr>
          <p:cNvPr id="3" name="Rezervirano mjesto teksta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hr-HR"/>
              <a:t>Kliknite da biste uredili stilove teksta matrice</a:t>
            </a:r>
          </a:p>
        </p:txBody>
      </p:sp>
      <p:sp>
        <p:nvSpPr>
          <p:cNvPr id="4" name="Rezervirano mjesto sadržaja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hr-HR"/>
              <a:t>Kliknite da biste uredili stilove teksta matrice</a:t>
            </a:r>
          </a:p>
          <a:p>
            <a:pPr lvl="1" eaLnBrk="1" latinLnBrk="0" hangingPunct="1"/>
            <a:r>
              <a:rPr lang="hr-HR"/>
              <a:t>Druga razina</a:t>
            </a:r>
          </a:p>
          <a:p>
            <a:pPr lvl="2" eaLnBrk="1" latinLnBrk="0" hangingPunct="1"/>
            <a:r>
              <a:rPr lang="hr-HR"/>
              <a:t>Treća razina</a:t>
            </a:r>
          </a:p>
          <a:p>
            <a:pPr lvl="3" eaLnBrk="1" latinLnBrk="0" hangingPunct="1"/>
            <a:r>
              <a:rPr lang="hr-HR"/>
              <a:t>Četvrta razina</a:t>
            </a:r>
          </a:p>
          <a:p>
            <a:pPr lvl="4" eaLnBrk="1" latinLnBrk="0" hangingPunct="1"/>
            <a:r>
              <a:rPr lang="hr-HR"/>
              <a:t>Peta razina</a:t>
            </a:r>
            <a:endParaRPr kumimoji="0" lang="en-US"/>
          </a:p>
        </p:txBody>
      </p:sp>
      <p:sp>
        <p:nvSpPr>
          <p:cNvPr id="5" name="Rezervirano mjesto datuma 4"/>
          <p:cNvSpPr>
            <a:spLocks noGrp="1"/>
          </p:cNvSpPr>
          <p:nvPr>
            <p:ph type="dt" sz="half" idx="10"/>
          </p:nvPr>
        </p:nvSpPr>
        <p:spPr/>
        <p:txBody>
          <a:bodyPr/>
          <a:lstStyle/>
          <a:p>
            <a:fld id="{D3604875-2BCB-4FDF-A3C7-3974D2AC086D}" type="datetimeFigureOut">
              <a:rPr lang="hr-HR" smtClean="0"/>
              <a:pPr/>
              <a:t>8.6.2020.</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2CEBBDD4-B690-4932-B77D-0AA53164CC21}"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bg>
      <p:bgRef idx="1002">
        <a:schemeClr val="bg2"/>
      </p:bgRef>
    </p:bg>
    <p:spTree>
      <p:nvGrpSpPr>
        <p:cNvPr id="1" name=""/>
        <p:cNvGrpSpPr/>
        <p:nvPr/>
      </p:nvGrpSpPr>
      <p:grpSpPr>
        <a:xfrm>
          <a:off x="0" y="0"/>
          <a:ext cx="0" cy="0"/>
          <a:chOff x="0" y="0"/>
          <a:chExt cx="0" cy="0"/>
        </a:xfrm>
      </p:grpSpPr>
      <p:sp>
        <p:nvSpPr>
          <p:cNvPr id="8" name="Pravokutnik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Pravokutnik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slov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hr-HR"/>
              <a:t>Kliknite da biste uredili stil naslova matrice</a:t>
            </a:r>
            <a:endParaRPr kumimoji="0" lang="en-US" dirty="0"/>
          </a:p>
        </p:txBody>
      </p:sp>
      <p:sp>
        <p:nvSpPr>
          <p:cNvPr id="4" name="Rezervirano mjesto teksta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hr-HR"/>
              <a:t>Kliknite da biste uredili stilove teksta matrice</a:t>
            </a:r>
          </a:p>
        </p:txBody>
      </p:sp>
      <p:sp>
        <p:nvSpPr>
          <p:cNvPr id="5" name="Rezervirano mjesto datuma 4"/>
          <p:cNvSpPr>
            <a:spLocks noGrp="1"/>
          </p:cNvSpPr>
          <p:nvPr>
            <p:ph type="dt" sz="half" idx="10"/>
          </p:nvPr>
        </p:nvSpPr>
        <p:spPr/>
        <p:txBody>
          <a:bodyPr/>
          <a:lstStyle/>
          <a:p>
            <a:fld id="{D3604875-2BCB-4FDF-A3C7-3974D2AC086D}" type="datetimeFigureOut">
              <a:rPr lang="hr-HR" smtClean="0"/>
              <a:pPr/>
              <a:t>8.6.2020.</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2CEBBDD4-B690-4932-B77D-0AA53164CC21}" type="slidenum">
              <a:rPr lang="hr-HR" smtClean="0"/>
              <a:pPr/>
              <a:t>‹#›</a:t>
            </a:fld>
            <a:endParaRPr lang="hr-HR"/>
          </a:p>
        </p:txBody>
      </p:sp>
      <p:sp>
        <p:nvSpPr>
          <p:cNvPr id="10" name="Rezervirano mjesto slike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hr-HR"/>
              <a:t>Pritisnite ikonu za dodavanje slike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Pravokutnik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Rezervirano mjesto naslova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hr-HR"/>
              <a:t>Kliknite da biste uredili stil naslova matrice</a:t>
            </a:r>
            <a:endParaRPr kumimoji="0" lang="en-US"/>
          </a:p>
        </p:txBody>
      </p:sp>
      <p:sp>
        <p:nvSpPr>
          <p:cNvPr id="31" name="Rezervirano mjesto teksta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hr-HR"/>
              <a:t>Kliknite da biste uredili stilove teksta matrice</a:t>
            </a:r>
          </a:p>
          <a:p>
            <a:pPr lvl="1" eaLnBrk="1" latinLnBrk="0" hangingPunct="1"/>
            <a:r>
              <a:rPr kumimoji="0" lang="hr-HR"/>
              <a:t>Druga razina</a:t>
            </a:r>
          </a:p>
          <a:p>
            <a:pPr lvl="2" eaLnBrk="1" latinLnBrk="0" hangingPunct="1"/>
            <a:r>
              <a:rPr kumimoji="0" lang="hr-HR"/>
              <a:t>Treća razina</a:t>
            </a:r>
          </a:p>
          <a:p>
            <a:pPr lvl="3" eaLnBrk="1" latinLnBrk="0" hangingPunct="1"/>
            <a:r>
              <a:rPr kumimoji="0" lang="hr-HR"/>
              <a:t>Četvrta razina</a:t>
            </a:r>
          </a:p>
          <a:p>
            <a:pPr lvl="4" eaLnBrk="1" latinLnBrk="0" hangingPunct="1"/>
            <a:r>
              <a:rPr kumimoji="0" lang="hr-HR"/>
              <a:t>Peta razina</a:t>
            </a:r>
            <a:endParaRPr kumimoji="0" lang="en-US"/>
          </a:p>
        </p:txBody>
      </p:sp>
      <p:sp>
        <p:nvSpPr>
          <p:cNvPr id="27" name="Rezervirano mjesto datuma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D3604875-2BCB-4FDF-A3C7-3974D2AC086D}" type="datetimeFigureOut">
              <a:rPr lang="hr-HR" smtClean="0"/>
              <a:pPr/>
              <a:t>8.6.2020.</a:t>
            </a:fld>
            <a:endParaRPr lang="hr-HR"/>
          </a:p>
        </p:txBody>
      </p:sp>
      <p:sp>
        <p:nvSpPr>
          <p:cNvPr id="4" name="Rezervirano mjesto podnožja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hr-HR"/>
          </a:p>
        </p:txBody>
      </p:sp>
      <p:sp>
        <p:nvSpPr>
          <p:cNvPr id="16" name="Rezervirano mjesto broja slajda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2CEBBDD4-B690-4932-B77D-0AA53164CC21}"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www.google.hr/url?sa=i&amp;url=https://vpchothuegoldenking.com/hr/what-is-the-most-metal-in-the-universe/&amp;psig=AOvVaw1mGsYl1XLMNrnooWHUDm7U&amp;ust=1590943166107000&amp;source=images&amp;cd=vfe&amp;ved=0CAIQjRxqFwoTCKCTjaaD3OkCFQAAAAAdAAAAABAx"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jpeg"/></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ideo" Target="file:///C:\Users\Toni\Desktop\video-f99cfcad0c4ec85527ddf40f2e7b7c9f-V.mp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endParaRPr lang="hr-HR" dirty="0"/>
          </a:p>
        </p:txBody>
      </p:sp>
      <p:sp>
        <p:nvSpPr>
          <p:cNvPr id="3" name="Podnaslov 2"/>
          <p:cNvSpPr>
            <a:spLocks noGrp="1"/>
          </p:cNvSpPr>
          <p:nvPr>
            <p:ph type="subTitle" idx="1"/>
          </p:nvPr>
        </p:nvSpPr>
        <p:spPr>
          <a:xfrm>
            <a:off x="3354442" y="3539864"/>
            <a:ext cx="5250006" cy="2625440"/>
          </a:xfrm>
        </p:spPr>
        <p:txBody>
          <a:bodyPr>
            <a:normAutofit/>
          </a:bodyPr>
          <a:lstStyle/>
          <a:p>
            <a:r>
              <a:rPr lang="hr-HR" dirty="0"/>
              <a:t>OBJEKT : ZVONČICA</a:t>
            </a:r>
          </a:p>
          <a:p>
            <a:r>
              <a:rPr lang="hr-HR" dirty="0"/>
              <a:t>SKUPINA : MONTESSORI</a:t>
            </a:r>
          </a:p>
          <a:p>
            <a:r>
              <a:rPr lang="hr-HR" dirty="0"/>
              <a:t>ODGOJITELJI: MATEA SELAK</a:t>
            </a:r>
          </a:p>
          <a:p>
            <a:r>
              <a:rPr lang="hr-HR" dirty="0"/>
              <a:t>ANDREA PIVAC</a:t>
            </a:r>
          </a:p>
          <a:p>
            <a:r>
              <a:rPr lang="hr-HR" dirty="0"/>
              <a:t>MARIJA ŽIDIĆ</a:t>
            </a:r>
          </a:p>
        </p:txBody>
      </p:sp>
      <p:pic>
        <p:nvPicPr>
          <p:cNvPr id="4" name="Slika 3" descr="C:\Users\Toni\Pictures\bg.jpg"/>
          <p:cNvPicPr/>
          <p:nvPr/>
        </p:nvPicPr>
        <p:blipFill>
          <a:blip r:embed="rId2" cstate="print"/>
          <a:srcRect/>
          <a:stretch>
            <a:fillRect/>
          </a:stretch>
        </p:blipFill>
        <p:spPr bwMode="auto">
          <a:xfrm>
            <a:off x="3347864" y="548680"/>
            <a:ext cx="5184576" cy="2880320"/>
          </a:xfrm>
          <a:prstGeom prst="rect">
            <a:avLst/>
          </a:prstGeom>
          <a:noFill/>
          <a:ln w="9525">
            <a:noFill/>
            <a:miter lim="800000"/>
            <a:headEnd/>
            <a:tailEnd/>
          </a:ln>
        </p:spPr>
      </p:pic>
      <p:pic>
        <p:nvPicPr>
          <p:cNvPr id="5" name="Slika 4"/>
          <p:cNvPicPr/>
          <p:nvPr/>
        </p:nvPicPr>
        <p:blipFill>
          <a:blip r:embed="rId3" cstate="print"/>
          <a:srcRect/>
          <a:stretch>
            <a:fillRect/>
          </a:stretch>
        </p:blipFill>
        <p:spPr bwMode="auto">
          <a:xfrm>
            <a:off x="2915816" y="4869160"/>
            <a:ext cx="2016224" cy="1711717"/>
          </a:xfrm>
          <a:prstGeom prst="rect">
            <a:avLst/>
          </a:prstGeom>
          <a:solidFill>
            <a:srgbClr val="FFFFFF"/>
          </a:solidFill>
          <a:ln w="635" cmpd="sng">
            <a:solidFill>
              <a:srgbClr val="000000"/>
            </a:solidFill>
            <a:miter lim="800000"/>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516672"/>
          </a:xfrm>
        </p:spPr>
        <p:txBody>
          <a:bodyPr>
            <a:normAutofit fontScale="90000"/>
          </a:bodyPr>
          <a:lstStyle/>
          <a:p>
            <a:r>
              <a:rPr lang="hr-HR" dirty="0"/>
              <a:t>EKSPERIMENTI STVARANJA SVEMIRA</a:t>
            </a:r>
          </a:p>
        </p:txBody>
      </p:sp>
      <p:pic>
        <p:nvPicPr>
          <p:cNvPr id="4" name="Rezervirano mjesto sadržaja 3" descr="Što je najviše metala u svemiru">
            <a:hlinkClick r:id="rId2" tgtFrame="&quot;_blank&quot;"/>
          </p:cNvPr>
          <p:cNvPicPr>
            <a:picLocks noGrp="1"/>
          </p:cNvPicPr>
          <p:nvPr>
            <p:ph idx="1"/>
          </p:nvPr>
        </p:nvPicPr>
        <p:blipFill>
          <a:blip r:embed="rId3" cstate="print"/>
          <a:srcRect/>
          <a:stretch>
            <a:fillRect/>
          </a:stretch>
        </p:blipFill>
        <p:spPr bwMode="auto">
          <a:xfrm>
            <a:off x="323528" y="980728"/>
            <a:ext cx="7128792" cy="2016224"/>
          </a:xfrm>
          <a:prstGeom prst="rect">
            <a:avLst/>
          </a:prstGeom>
          <a:ln>
            <a:noFill/>
          </a:ln>
          <a:effectLst>
            <a:softEdge rad="112500"/>
          </a:effectLst>
        </p:spPr>
      </p:pic>
      <p:sp>
        <p:nvSpPr>
          <p:cNvPr id="5" name="Rectangle 4"/>
          <p:cNvSpPr/>
          <p:nvPr/>
        </p:nvSpPr>
        <p:spPr>
          <a:xfrm>
            <a:off x="251520" y="3140968"/>
            <a:ext cx="7920880" cy="3477875"/>
          </a:xfrm>
          <a:prstGeom prst="rect">
            <a:avLst/>
          </a:prstGeom>
        </p:spPr>
        <p:txBody>
          <a:bodyPr wrap="square">
            <a:spAutoFit/>
          </a:bodyPr>
          <a:lstStyle/>
          <a:p>
            <a:r>
              <a:rPr lang="hr-HR" sz="2200" dirty="0"/>
              <a:t>Neposredni cilj projekta je usvajanje pojmova o sunčevom sustavu kao grupi planeta koji kruže oko Sunca. Posredni cilj je  zadovoljiti dječji interes za svemir, osobito za planete, rakete, meteore, zvijezde te im putem raznih materijala omogućiti da steknu određena znanja i predodžbe o njima. </a:t>
            </a:r>
          </a:p>
          <a:p>
            <a:pPr>
              <a:buNone/>
            </a:pPr>
            <a:r>
              <a:rPr lang="hr-HR" sz="2200" dirty="0"/>
              <a:t> </a:t>
            </a:r>
          </a:p>
          <a:p>
            <a:r>
              <a:rPr lang="hr-HR" sz="2200" dirty="0"/>
              <a:t> Projektne aktivnosti  samo provodili kroz vježbe iz  praktičnog života, vježbe za razvoj osjetilnih sposobnosti, vježbe iz područja matematike, vježbe za razvoj govora,čitanja i pisanja te kozmički odgoj.</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4549120"/>
          </a:xfrm>
        </p:spPr>
        <p:txBody>
          <a:bodyPr/>
          <a:lstStyle/>
          <a:p>
            <a:r>
              <a:rPr lang="hr-HR" dirty="0"/>
              <a:t>“Ništa nije u čovjekovom umu, što nije ušlo kroz njegova osjetila”</a:t>
            </a:r>
            <a:br>
              <a:rPr lang="hr-HR" dirty="0"/>
            </a:br>
            <a:br>
              <a:rPr lang="hr-HR" dirty="0"/>
            </a:br>
            <a:r>
              <a:rPr lang="hr-HR" dirty="0"/>
              <a:t>                	</a:t>
            </a:r>
            <a:r>
              <a:rPr lang="hr-HR" cap="none" dirty="0"/>
              <a:t>Maria </a:t>
            </a:r>
            <a:r>
              <a:rPr lang="hr-HR" cap="none" dirty="0" err="1"/>
              <a:t>Montessori</a:t>
            </a:r>
            <a:endParaRPr lang="hr-H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88640"/>
            <a:ext cx="7239000" cy="792088"/>
          </a:xfrm>
        </p:spPr>
        <p:txBody>
          <a:bodyPr/>
          <a:lstStyle/>
          <a:p>
            <a:r>
              <a:rPr lang="hr-HR" dirty="0"/>
              <a:t>EKSPERIMENT “VELIKI PRASAK”</a:t>
            </a:r>
          </a:p>
        </p:txBody>
      </p:sp>
      <p:pic>
        <p:nvPicPr>
          <p:cNvPr id="4" name="Rezervirano mjesto sadržaja 6" descr="IMG_0518.jpg"/>
          <p:cNvPicPr>
            <a:picLocks noGrp="1" noChangeAspect="1"/>
          </p:cNvPicPr>
          <p:nvPr>
            <p:ph idx="1"/>
          </p:nvPr>
        </p:nvPicPr>
        <p:blipFill>
          <a:blip r:embed="rId3" cstate="print"/>
          <a:stretch>
            <a:fillRect/>
          </a:stretch>
        </p:blipFill>
        <p:spPr>
          <a:xfrm>
            <a:off x="4211960" y="1196752"/>
            <a:ext cx="3600399" cy="2700299"/>
          </a:xfrm>
          <a:prstGeom prst="rect">
            <a:avLst/>
          </a:prstGeom>
          <a:ln>
            <a:noFill/>
          </a:ln>
          <a:effectLst>
            <a:softEdge rad="112500"/>
          </a:effectLst>
        </p:spPr>
      </p:pic>
      <p:pic>
        <p:nvPicPr>
          <p:cNvPr id="5" name="Rezervirano mjesto sadržaja 7" descr="IMG_0520.jpg"/>
          <p:cNvPicPr>
            <a:picLocks noChangeAspect="1"/>
          </p:cNvPicPr>
          <p:nvPr/>
        </p:nvPicPr>
        <p:blipFill>
          <a:blip r:embed="rId4" cstate="print"/>
          <a:stretch>
            <a:fillRect/>
          </a:stretch>
        </p:blipFill>
        <p:spPr>
          <a:xfrm>
            <a:off x="395536" y="4121696"/>
            <a:ext cx="3648405" cy="2736304"/>
          </a:xfrm>
          <a:prstGeom prst="rect">
            <a:avLst/>
          </a:prstGeom>
          <a:ln>
            <a:noFill/>
          </a:ln>
          <a:effectLst>
            <a:softEdge rad="112500"/>
          </a:effectLst>
        </p:spPr>
      </p:pic>
      <p:pic>
        <p:nvPicPr>
          <p:cNvPr id="6" name="Rezervirano mjesto sadržaja 6" descr="IMG_0521.jpg"/>
          <p:cNvPicPr>
            <a:picLocks noChangeAspect="1"/>
          </p:cNvPicPr>
          <p:nvPr/>
        </p:nvPicPr>
        <p:blipFill>
          <a:blip r:embed="rId5" cstate="print"/>
          <a:stretch>
            <a:fillRect/>
          </a:stretch>
        </p:blipFill>
        <p:spPr>
          <a:xfrm>
            <a:off x="4211960" y="4062434"/>
            <a:ext cx="3806459" cy="2795566"/>
          </a:xfrm>
          <a:prstGeom prst="rect">
            <a:avLst/>
          </a:prstGeom>
          <a:ln>
            <a:noFill/>
          </a:ln>
          <a:effectLst>
            <a:softEdge rad="112500"/>
          </a:effectLst>
        </p:spPr>
      </p:pic>
      <p:sp>
        <p:nvSpPr>
          <p:cNvPr id="10" name="TextBox 9"/>
          <p:cNvSpPr txBox="1"/>
          <p:nvPr/>
        </p:nvSpPr>
        <p:spPr>
          <a:xfrm>
            <a:off x="539552" y="1340769"/>
            <a:ext cx="3096344" cy="2800767"/>
          </a:xfrm>
          <a:prstGeom prst="rect">
            <a:avLst/>
          </a:prstGeom>
          <a:noFill/>
        </p:spPr>
        <p:txBody>
          <a:bodyPr wrap="square" rtlCol="0">
            <a:spAutoFit/>
          </a:bodyPr>
          <a:lstStyle/>
          <a:p>
            <a:r>
              <a:rPr lang="hr-HR" sz="2200" dirty="0"/>
              <a:t>Eksperiment  “Veliki prasak” (balon, puder i igla) predstavlja prostor bez početka i kraja. Na ovaj način djeci prikazujemo da je iz “ničega” nastalo “nešto”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732696"/>
          </a:xfrm>
        </p:spPr>
        <p:txBody>
          <a:bodyPr>
            <a:normAutofit fontScale="90000"/>
          </a:bodyPr>
          <a:lstStyle/>
          <a:p>
            <a:r>
              <a:rPr lang="hr-HR" dirty="0"/>
              <a:t>EKSPERIMENT “TIJEK VREMENA”</a:t>
            </a:r>
          </a:p>
        </p:txBody>
      </p:sp>
      <p:pic>
        <p:nvPicPr>
          <p:cNvPr id="4" name="Rezervirano mjesto sadržaja 7" descr="IMG_0526.jpg"/>
          <p:cNvPicPr>
            <a:picLocks noGrp="1" noChangeAspect="1"/>
          </p:cNvPicPr>
          <p:nvPr>
            <p:ph idx="1"/>
          </p:nvPr>
        </p:nvPicPr>
        <p:blipFill>
          <a:blip r:embed="rId2" cstate="print"/>
          <a:stretch>
            <a:fillRect/>
          </a:stretch>
        </p:blipFill>
        <p:spPr>
          <a:xfrm>
            <a:off x="539552" y="1196752"/>
            <a:ext cx="4507954" cy="3380965"/>
          </a:xfrm>
          <a:prstGeom prst="rect">
            <a:avLst/>
          </a:prstGeom>
          <a:ln>
            <a:noFill/>
          </a:ln>
          <a:effectLst>
            <a:softEdge rad="112500"/>
          </a:effectLst>
        </p:spPr>
      </p:pic>
      <p:sp>
        <p:nvSpPr>
          <p:cNvPr id="5" name="TextBox 4"/>
          <p:cNvSpPr txBox="1"/>
          <p:nvPr/>
        </p:nvSpPr>
        <p:spPr>
          <a:xfrm>
            <a:off x="395536" y="4611231"/>
            <a:ext cx="6408712" cy="2246769"/>
          </a:xfrm>
          <a:prstGeom prst="rect">
            <a:avLst/>
          </a:prstGeom>
          <a:noFill/>
        </p:spPr>
        <p:txBody>
          <a:bodyPr wrap="square" rtlCol="0">
            <a:spAutoFit/>
          </a:bodyPr>
          <a:lstStyle/>
          <a:p>
            <a:r>
              <a:rPr lang="hr-HR" sz="2000" dirty="0"/>
              <a:t>Eksperiment “Tijek vremena” –pomoću usitnjavanja šećera i trljanjem šećera kroz prste, zorno smo djeci prikazali kako je vrijeme počelo teći  i činjenicu da vrijeme prolazi. Provodeći eksperiment djeci se približava činjenica o tome koliko je( bilijuna) godina prošlo od stvaranja čestica da bi se stvorila materija, odnosno planeta.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476672"/>
            <a:ext cx="7239000" cy="1008112"/>
          </a:xfrm>
        </p:spPr>
        <p:txBody>
          <a:bodyPr>
            <a:normAutofit fontScale="90000"/>
          </a:bodyPr>
          <a:lstStyle/>
          <a:p>
            <a:r>
              <a:rPr lang="hr-HR" dirty="0"/>
              <a:t>PRIKAZ “NASTAJANJE ZVIJEZDA,SUNCA I PLANETA”</a:t>
            </a:r>
            <a:br>
              <a:rPr lang="hr-HR" dirty="0"/>
            </a:br>
            <a:endParaRPr lang="hr-HR" dirty="0"/>
          </a:p>
        </p:txBody>
      </p:sp>
      <p:pic>
        <p:nvPicPr>
          <p:cNvPr id="4" name="Rezervirano mjesto sadržaja 6" descr="IMG_0529.jpg"/>
          <p:cNvPicPr>
            <a:picLocks noGrp="1" noChangeAspect="1"/>
          </p:cNvPicPr>
          <p:nvPr>
            <p:ph idx="1"/>
          </p:nvPr>
        </p:nvPicPr>
        <p:blipFill>
          <a:blip r:embed="rId2" cstate="print"/>
          <a:srcRect t="6971" b="7647"/>
          <a:stretch>
            <a:fillRect/>
          </a:stretch>
        </p:blipFill>
        <p:spPr>
          <a:xfrm rot="5400000">
            <a:off x="2403832" y="1636728"/>
            <a:ext cx="3400230" cy="2808311"/>
          </a:xfrm>
          <a:prstGeom prst="rect">
            <a:avLst/>
          </a:prstGeom>
          <a:ln>
            <a:noFill/>
          </a:ln>
          <a:effectLst>
            <a:softEdge rad="112500"/>
          </a:effectLst>
        </p:spPr>
      </p:pic>
      <p:pic>
        <p:nvPicPr>
          <p:cNvPr id="5" name="Rezervirano mjesto sadržaja 7" descr="IMG_0534.jpg"/>
          <p:cNvPicPr>
            <a:picLocks noChangeAspect="1"/>
          </p:cNvPicPr>
          <p:nvPr/>
        </p:nvPicPr>
        <p:blipFill>
          <a:blip r:embed="rId3" cstate="print"/>
          <a:srcRect l="15123" t="2563" b="7495"/>
          <a:stretch>
            <a:fillRect/>
          </a:stretch>
        </p:blipFill>
        <p:spPr>
          <a:xfrm rot="5400000">
            <a:off x="5254600" y="3754512"/>
            <a:ext cx="3124244" cy="2617236"/>
          </a:xfrm>
          <a:prstGeom prst="rect">
            <a:avLst/>
          </a:prstGeom>
          <a:ln>
            <a:noFill/>
          </a:ln>
          <a:effectLst>
            <a:softEdge rad="112500"/>
          </a:effectLst>
        </p:spPr>
      </p:pic>
      <p:pic>
        <p:nvPicPr>
          <p:cNvPr id="6" name="Picture 5" descr="IMG_9511.jpg"/>
          <p:cNvPicPr>
            <a:picLocks noChangeAspect="1"/>
          </p:cNvPicPr>
          <p:nvPr/>
        </p:nvPicPr>
        <p:blipFill>
          <a:blip r:embed="rId4" cstate="print"/>
          <a:srcRect r="11127" b="2252"/>
          <a:stretch>
            <a:fillRect/>
          </a:stretch>
        </p:blipFill>
        <p:spPr>
          <a:xfrm rot="5400000">
            <a:off x="-360040" y="1340768"/>
            <a:ext cx="3528392" cy="2808312"/>
          </a:xfrm>
          <a:prstGeom prst="rect">
            <a:avLst/>
          </a:prstGeom>
          <a:ln>
            <a:noFill/>
          </a:ln>
          <a:effectLst>
            <a:softEdge rad="112500"/>
          </a:effectLst>
        </p:spPr>
      </p:pic>
      <p:sp>
        <p:nvSpPr>
          <p:cNvPr id="8" name="TekstniOkvir 7"/>
          <p:cNvSpPr txBox="1"/>
          <p:nvPr/>
        </p:nvSpPr>
        <p:spPr>
          <a:xfrm>
            <a:off x="0" y="4303455"/>
            <a:ext cx="2520280" cy="2554545"/>
          </a:xfrm>
          <a:prstGeom prst="rect">
            <a:avLst/>
          </a:prstGeom>
          <a:noFill/>
        </p:spPr>
        <p:txBody>
          <a:bodyPr wrap="square" rtlCol="0">
            <a:spAutoFit/>
          </a:bodyPr>
          <a:lstStyle/>
          <a:p>
            <a:r>
              <a:rPr lang="hr-HR" sz="2000" dirty="0"/>
              <a:t>Sunce – trljanjem šećera između dlanova, djeci smo pokušali senzorno dočarati toplinu a paljenjem svijeće svijetlost i toplinu Sunca.</a:t>
            </a:r>
          </a:p>
        </p:txBody>
      </p:sp>
      <p:sp>
        <p:nvSpPr>
          <p:cNvPr id="9" name="TekstniOkvir 8"/>
          <p:cNvSpPr txBox="1"/>
          <p:nvPr/>
        </p:nvSpPr>
        <p:spPr>
          <a:xfrm>
            <a:off x="2627784" y="4725144"/>
            <a:ext cx="3024336" cy="1938992"/>
          </a:xfrm>
          <a:prstGeom prst="rect">
            <a:avLst/>
          </a:prstGeom>
          <a:noFill/>
        </p:spPr>
        <p:txBody>
          <a:bodyPr wrap="square" rtlCol="0">
            <a:spAutoFit/>
          </a:bodyPr>
          <a:lstStyle/>
          <a:p>
            <a:r>
              <a:rPr lang="hr-HR" sz="2000" dirty="0"/>
              <a:t>Planet – miješanjem vode i pudera, približili smo djeci razliku između planeta i zvijezda (misleći pri tom na sastav čestica)</a:t>
            </a:r>
          </a:p>
        </p:txBody>
      </p:sp>
      <p:sp>
        <p:nvSpPr>
          <p:cNvPr id="10" name="TekstniOkvir 9"/>
          <p:cNvSpPr txBox="1"/>
          <p:nvPr/>
        </p:nvSpPr>
        <p:spPr>
          <a:xfrm>
            <a:off x="5580112" y="908720"/>
            <a:ext cx="2699792" cy="2554545"/>
          </a:xfrm>
          <a:prstGeom prst="rect">
            <a:avLst/>
          </a:prstGeom>
          <a:noFill/>
        </p:spPr>
        <p:txBody>
          <a:bodyPr wrap="square" rtlCol="0">
            <a:spAutoFit/>
          </a:bodyPr>
          <a:lstStyle/>
          <a:p>
            <a:r>
              <a:rPr lang="hr-HR" sz="2000" dirty="0"/>
              <a:t>Koliko ima planeta u našem Sunčevom sustavu – pomoću kockica šećera djeci smo matematički </a:t>
            </a:r>
            <a:r>
              <a:rPr lang="hr-HR" sz="2000"/>
              <a:t>prikazali koliko </a:t>
            </a:r>
            <a:r>
              <a:rPr lang="hr-HR" sz="2000" dirty="0"/>
              <a:t>je planeta u Sunčevom sustavu</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descr="IMG_0540 (1).jpg"/>
          <p:cNvPicPr>
            <a:picLocks noGrp="1" noChangeAspect="1"/>
          </p:cNvPicPr>
          <p:nvPr>
            <p:ph idx="1"/>
          </p:nvPr>
        </p:nvPicPr>
        <p:blipFill>
          <a:blip r:embed="rId2" cstate="print"/>
          <a:srcRect t="20613" r="20353" b="7396"/>
          <a:stretch>
            <a:fillRect/>
          </a:stretch>
        </p:blipFill>
        <p:spPr>
          <a:xfrm rot="5400000">
            <a:off x="-302525" y="491164"/>
            <a:ext cx="3304843" cy="2699794"/>
          </a:xfrm>
          <a:prstGeom prst="rect">
            <a:avLst/>
          </a:prstGeom>
          <a:ln>
            <a:noFill/>
          </a:ln>
          <a:effectLst>
            <a:softEdge rad="112500"/>
          </a:effectLst>
        </p:spPr>
      </p:pic>
      <p:pic>
        <p:nvPicPr>
          <p:cNvPr id="5" name="Slika 4" descr="IMG_0544.JPG"/>
          <p:cNvPicPr>
            <a:picLocks noChangeAspect="1"/>
          </p:cNvPicPr>
          <p:nvPr/>
        </p:nvPicPr>
        <p:blipFill>
          <a:blip r:embed="rId3" cstate="print"/>
          <a:srcRect r="7925"/>
          <a:stretch>
            <a:fillRect/>
          </a:stretch>
        </p:blipFill>
        <p:spPr>
          <a:xfrm rot="5400000">
            <a:off x="4739980" y="524716"/>
            <a:ext cx="3624480" cy="2952328"/>
          </a:xfrm>
          <a:prstGeom prst="rect">
            <a:avLst/>
          </a:prstGeom>
          <a:ln>
            <a:noFill/>
          </a:ln>
          <a:effectLst>
            <a:softEdge rad="112500"/>
          </a:effectLst>
        </p:spPr>
      </p:pic>
      <p:pic>
        <p:nvPicPr>
          <p:cNvPr id="6" name="Slika 5" descr="IMG_0552.jpg"/>
          <p:cNvPicPr>
            <a:picLocks noChangeAspect="1"/>
          </p:cNvPicPr>
          <p:nvPr/>
        </p:nvPicPr>
        <p:blipFill>
          <a:blip r:embed="rId4" cstate="print"/>
          <a:stretch>
            <a:fillRect/>
          </a:stretch>
        </p:blipFill>
        <p:spPr>
          <a:xfrm rot="5400000">
            <a:off x="2289168" y="3767616"/>
            <a:ext cx="3284987" cy="2463740"/>
          </a:xfrm>
          <a:prstGeom prst="rect">
            <a:avLst/>
          </a:prstGeom>
          <a:ln>
            <a:noFill/>
          </a:ln>
          <a:effectLst>
            <a:softEdge rad="112500"/>
          </a:effectLst>
        </p:spPr>
      </p:pic>
      <p:sp>
        <p:nvSpPr>
          <p:cNvPr id="7" name="TekstniOkvir 6"/>
          <p:cNvSpPr txBox="1"/>
          <p:nvPr/>
        </p:nvSpPr>
        <p:spPr>
          <a:xfrm>
            <a:off x="251521" y="4005064"/>
            <a:ext cx="2520280" cy="1938992"/>
          </a:xfrm>
          <a:prstGeom prst="rect">
            <a:avLst/>
          </a:prstGeom>
          <a:noFill/>
        </p:spPr>
        <p:txBody>
          <a:bodyPr wrap="square" rtlCol="0">
            <a:spAutoFit/>
          </a:bodyPr>
          <a:lstStyle/>
          <a:p>
            <a:r>
              <a:rPr lang="hr-HR" sz="2000" dirty="0"/>
              <a:t>Pomoću crvenih gredica i kocke šećera smo prikazali odnos veličine  Sunčevog sustava i Svemira</a:t>
            </a:r>
          </a:p>
        </p:txBody>
      </p:sp>
      <p:sp>
        <p:nvSpPr>
          <p:cNvPr id="8" name="TekstniOkvir 7"/>
          <p:cNvSpPr txBox="1"/>
          <p:nvPr/>
        </p:nvSpPr>
        <p:spPr>
          <a:xfrm>
            <a:off x="2843808" y="980728"/>
            <a:ext cx="1656184" cy="1938992"/>
          </a:xfrm>
          <a:prstGeom prst="rect">
            <a:avLst/>
          </a:prstGeom>
          <a:noFill/>
        </p:spPr>
        <p:txBody>
          <a:bodyPr wrap="square" rtlCol="0">
            <a:spAutoFit/>
          </a:bodyPr>
          <a:lstStyle/>
          <a:p>
            <a:r>
              <a:rPr lang="hr-HR" sz="2000" dirty="0"/>
              <a:t>Uz pomoć kockica leda prikazali smo početak nastanak Zemlje </a:t>
            </a:r>
          </a:p>
        </p:txBody>
      </p:sp>
      <p:sp>
        <p:nvSpPr>
          <p:cNvPr id="11" name="TekstniOkvir 10"/>
          <p:cNvSpPr txBox="1"/>
          <p:nvPr/>
        </p:nvSpPr>
        <p:spPr>
          <a:xfrm>
            <a:off x="5724128" y="4077072"/>
            <a:ext cx="2160240" cy="1015663"/>
          </a:xfrm>
          <a:prstGeom prst="rect">
            <a:avLst/>
          </a:prstGeom>
          <a:noFill/>
        </p:spPr>
        <p:txBody>
          <a:bodyPr wrap="square" rtlCol="0">
            <a:spAutoFit/>
          </a:bodyPr>
          <a:lstStyle/>
          <a:p>
            <a:r>
              <a:rPr lang="hr-HR" sz="2000" dirty="0"/>
              <a:t>Sprej nam je predstavljao plin (atmosferu)</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0" y="-27384"/>
            <a:ext cx="7696200" cy="1584176"/>
          </a:xfrm>
        </p:spPr>
        <p:txBody>
          <a:bodyPr>
            <a:normAutofit fontScale="90000"/>
          </a:bodyPr>
          <a:lstStyle/>
          <a:p>
            <a:br>
              <a:rPr lang="hr-HR" dirty="0"/>
            </a:br>
            <a:br>
              <a:rPr lang="hr-HR" dirty="0"/>
            </a:br>
            <a:br>
              <a:rPr lang="hr-HR" dirty="0"/>
            </a:br>
            <a:br>
              <a:rPr lang="hr-HR" dirty="0"/>
            </a:br>
            <a:br>
              <a:rPr lang="hr-HR" dirty="0"/>
            </a:br>
            <a:br>
              <a:rPr lang="hr-HR" dirty="0"/>
            </a:br>
            <a:br>
              <a:rPr lang="hr-HR" dirty="0"/>
            </a:br>
            <a:br>
              <a:rPr lang="hr-HR" dirty="0"/>
            </a:br>
            <a:br>
              <a:rPr lang="hr-HR" dirty="0"/>
            </a:br>
            <a:br>
              <a:rPr lang="hr-HR" dirty="0"/>
            </a:br>
            <a:br>
              <a:rPr lang="hr-HR" dirty="0"/>
            </a:br>
            <a:r>
              <a:rPr lang="hr-HR" dirty="0"/>
              <a:t> </a:t>
            </a:r>
            <a:br>
              <a:rPr lang="hr-HR" dirty="0"/>
            </a:br>
            <a:r>
              <a:rPr lang="hr-HR" dirty="0"/>
              <a:t>   EKSPERIMENT “slojevi planete </a:t>
            </a:r>
            <a:br>
              <a:rPr lang="hr-HR" dirty="0"/>
            </a:br>
            <a:r>
              <a:rPr lang="hr-HR" dirty="0"/>
              <a:t>   zemlje“ i “VULKAN”</a:t>
            </a:r>
            <a:br>
              <a:rPr lang="hr-HR" dirty="0"/>
            </a:br>
            <a:endParaRPr lang="hr-HR" dirty="0"/>
          </a:p>
        </p:txBody>
      </p:sp>
      <p:pic>
        <p:nvPicPr>
          <p:cNvPr id="4" name="Rezervirano mjesto sadržaja 3" descr="IMG_9506.jpg"/>
          <p:cNvPicPr>
            <a:picLocks noGrp="1" noChangeAspect="1"/>
          </p:cNvPicPr>
          <p:nvPr>
            <p:ph idx="1"/>
          </p:nvPr>
        </p:nvPicPr>
        <p:blipFill>
          <a:blip r:embed="rId2" cstate="print"/>
          <a:srcRect l="16176" b="15585"/>
          <a:stretch>
            <a:fillRect/>
          </a:stretch>
        </p:blipFill>
        <p:spPr>
          <a:xfrm rot="5400000">
            <a:off x="74629" y="1805690"/>
            <a:ext cx="4818277" cy="3888432"/>
          </a:xfrm>
          <a:prstGeom prst="rect">
            <a:avLst/>
          </a:prstGeom>
          <a:ln>
            <a:noFill/>
          </a:ln>
          <a:effectLst>
            <a:softEdge rad="112500"/>
          </a:effectLst>
        </p:spPr>
      </p:pic>
      <p:sp>
        <p:nvSpPr>
          <p:cNvPr id="5" name="TekstniOkvir 4"/>
          <p:cNvSpPr txBox="1"/>
          <p:nvPr/>
        </p:nvSpPr>
        <p:spPr>
          <a:xfrm>
            <a:off x="4860033" y="1772816"/>
            <a:ext cx="3240360" cy="4370427"/>
          </a:xfrm>
          <a:prstGeom prst="rect">
            <a:avLst/>
          </a:prstGeom>
          <a:noFill/>
        </p:spPr>
        <p:txBody>
          <a:bodyPr wrap="square" rtlCol="0">
            <a:spAutoFit/>
          </a:bodyPr>
          <a:lstStyle/>
          <a:p>
            <a:r>
              <a:rPr lang="hr-HR" sz="2000" dirty="0"/>
              <a:t>“Slojevi planete Zemlje” (med, voda, ulje)</a:t>
            </a:r>
          </a:p>
          <a:p>
            <a:endParaRPr lang="hr-HR" sz="2000" dirty="0"/>
          </a:p>
          <a:p>
            <a:r>
              <a:rPr lang="hr-HR" sz="2000" dirty="0"/>
              <a:t>Meda -krutinu, koja predstavlja tlo</a:t>
            </a:r>
          </a:p>
          <a:p>
            <a:r>
              <a:rPr lang="hr-HR" sz="2000" dirty="0"/>
              <a:t>Voda – tekućina </a:t>
            </a:r>
          </a:p>
          <a:p>
            <a:r>
              <a:rPr lang="hr-HR" sz="2000" dirty="0"/>
              <a:t>Ulje – zrak (plinove)</a:t>
            </a:r>
          </a:p>
          <a:p>
            <a:r>
              <a:rPr lang="hr-HR" sz="2000" dirty="0"/>
              <a:t>Pomoću ovog eksperimenta prikazali smo po čemu se planet Zemlja razlikuje od drugih  planeta i zašto je na njemu moguć život.</a:t>
            </a:r>
          </a:p>
          <a:p>
            <a:endParaRPr lang="hr-H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7" descr="IMG_9513.jpg"/>
          <p:cNvPicPr>
            <a:picLocks noGrp="1" noChangeAspect="1"/>
          </p:cNvPicPr>
          <p:nvPr>
            <p:ph idx="1"/>
          </p:nvPr>
        </p:nvPicPr>
        <p:blipFill>
          <a:blip r:embed="rId2" cstate="print"/>
          <a:stretch>
            <a:fillRect/>
          </a:stretch>
        </p:blipFill>
        <p:spPr>
          <a:xfrm>
            <a:off x="251520" y="543027"/>
            <a:ext cx="4039985" cy="3174005"/>
          </a:xfrm>
          <a:prstGeom prst="rect">
            <a:avLst/>
          </a:prstGeom>
          <a:ln>
            <a:noFill/>
          </a:ln>
          <a:effectLst>
            <a:softEdge rad="112500"/>
          </a:effectLst>
        </p:spPr>
      </p:pic>
      <p:pic>
        <p:nvPicPr>
          <p:cNvPr id="5" name="Rezervirano mjesto sadržaja 3" descr="IMG_9534.jpg"/>
          <p:cNvPicPr>
            <a:picLocks noChangeAspect="1"/>
          </p:cNvPicPr>
          <p:nvPr/>
        </p:nvPicPr>
        <p:blipFill>
          <a:blip r:embed="rId3" cstate="print"/>
          <a:stretch>
            <a:fillRect/>
          </a:stretch>
        </p:blipFill>
        <p:spPr>
          <a:xfrm rot="5400000">
            <a:off x="3626641" y="2502151"/>
            <a:ext cx="4626033" cy="3599411"/>
          </a:xfrm>
          <a:prstGeom prst="rect">
            <a:avLst/>
          </a:prstGeom>
          <a:ln>
            <a:noFill/>
          </a:ln>
          <a:effectLst>
            <a:softEdge rad="112500"/>
          </a:effectLst>
        </p:spPr>
      </p:pic>
      <p:sp>
        <p:nvSpPr>
          <p:cNvPr id="6" name="TekstniOkvir 5"/>
          <p:cNvSpPr txBox="1"/>
          <p:nvPr/>
        </p:nvSpPr>
        <p:spPr>
          <a:xfrm>
            <a:off x="323528" y="3933056"/>
            <a:ext cx="3960440" cy="2554545"/>
          </a:xfrm>
          <a:prstGeom prst="rect">
            <a:avLst/>
          </a:prstGeom>
          <a:noFill/>
        </p:spPr>
        <p:txBody>
          <a:bodyPr wrap="square" rtlCol="0">
            <a:spAutoFit/>
          </a:bodyPr>
          <a:lstStyle/>
          <a:p>
            <a:r>
              <a:rPr lang="hr-HR" sz="2000" dirty="0"/>
              <a:t>“Erupcija vulkana” </a:t>
            </a:r>
          </a:p>
          <a:p>
            <a:r>
              <a:rPr lang="hr-HR" sz="2000" dirty="0"/>
              <a:t>(ocat, soda, birkabona,tekućina za posuđe, boja za domaćinstvo)</a:t>
            </a:r>
          </a:p>
          <a:p>
            <a:endParaRPr lang="hr-HR" sz="2000" dirty="0"/>
          </a:p>
          <a:p>
            <a:r>
              <a:rPr lang="hr-HR" sz="2000" dirty="0"/>
              <a:t> Željeli smo im prikazati kako je nastao reljef planeta Zemlje (planine, doline, nizine, brežuljci, rijeke </a:t>
            </a:r>
            <a:r>
              <a:rPr lang="hr-HR" sz="2000" dirty="0" err="1"/>
              <a:t>......</a:t>
            </a:r>
            <a:r>
              <a:rPr lang="hr-HR" sz="2000"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516672"/>
          </a:xfrm>
        </p:spPr>
        <p:txBody>
          <a:bodyPr>
            <a:normAutofit fontScale="90000"/>
          </a:bodyPr>
          <a:lstStyle/>
          <a:p>
            <a:r>
              <a:rPr lang="hr-HR" dirty="0"/>
              <a:t>Sunčev sustav</a:t>
            </a:r>
          </a:p>
        </p:txBody>
      </p:sp>
      <p:pic>
        <p:nvPicPr>
          <p:cNvPr id="4" name="Rezervirano mjesto sadržaja 4" descr="IMG_9477.jpg"/>
          <p:cNvPicPr>
            <a:picLocks noGrp="1" noChangeAspect="1"/>
          </p:cNvPicPr>
          <p:nvPr>
            <p:ph idx="1"/>
          </p:nvPr>
        </p:nvPicPr>
        <p:blipFill>
          <a:blip r:embed="rId2" cstate="print"/>
          <a:stretch>
            <a:fillRect/>
          </a:stretch>
        </p:blipFill>
        <p:spPr>
          <a:xfrm>
            <a:off x="323528" y="980728"/>
            <a:ext cx="4039985" cy="3029989"/>
          </a:xfrm>
          <a:prstGeom prst="rect">
            <a:avLst/>
          </a:prstGeom>
          <a:ln>
            <a:noFill/>
          </a:ln>
          <a:effectLst>
            <a:softEdge rad="112500"/>
          </a:effectLst>
        </p:spPr>
      </p:pic>
      <p:pic>
        <p:nvPicPr>
          <p:cNvPr id="5" name="Rezervirano mjesto sadržaja 5" descr="IMG_9486.jpg"/>
          <p:cNvPicPr>
            <a:picLocks noChangeAspect="1"/>
          </p:cNvPicPr>
          <p:nvPr/>
        </p:nvPicPr>
        <p:blipFill>
          <a:blip r:embed="rId3" cstate="print"/>
          <a:stretch>
            <a:fillRect/>
          </a:stretch>
        </p:blipFill>
        <p:spPr>
          <a:xfrm>
            <a:off x="4427985" y="980728"/>
            <a:ext cx="3840426" cy="2880320"/>
          </a:xfrm>
          <a:prstGeom prst="rect">
            <a:avLst/>
          </a:prstGeom>
          <a:ln>
            <a:noFill/>
          </a:ln>
          <a:effectLst>
            <a:softEdge rad="112500"/>
          </a:effectLst>
        </p:spPr>
      </p:pic>
      <p:pic>
        <p:nvPicPr>
          <p:cNvPr id="6" name="Rezervirano mjesto sadržaja 3" descr="C:\Users\Toni\Desktop\VRTIĆ - MONTESSORI\fotografije za prezentacju\IMG_9493.jpg"/>
          <p:cNvPicPr>
            <a:picLocks/>
          </p:cNvPicPr>
          <p:nvPr/>
        </p:nvPicPr>
        <p:blipFill>
          <a:blip r:embed="rId4" cstate="print"/>
          <a:srcRect/>
          <a:stretch>
            <a:fillRect/>
          </a:stretch>
        </p:blipFill>
        <p:spPr bwMode="auto">
          <a:xfrm>
            <a:off x="3203848" y="4077072"/>
            <a:ext cx="4745500" cy="2492896"/>
          </a:xfrm>
          <a:prstGeom prst="rect">
            <a:avLst/>
          </a:prstGeom>
          <a:ln>
            <a:noFill/>
          </a:ln>
          <a:effectLst>
            <a:softEdge rad="112500"/>
          </a:effectLst>
        </p:spPr>
      </p:pic>
      <p:sp>
        <p:nvSpPr>
          <p:cNvPr id="9" name="TextBox 8"/>
          <p:cNvSpPr txBox="1"/>
          <p:nvPr/>
        </p:nvSpPr>
        <p:spPr>
          <a:xfrm>
            <a:off x="179512" y="4221088"/>
            <a:ext cx="3240360" cy="2246769"/>
          </a:xfrm>
          <a:prstGeom prst="rect">
            <a:avLst/>
          </a:prstGeom>
          <a:noFill/>
        </p:spPr>
        <p:txBody>
          <a:bodyPr wrap="square" rtlCol="0">
            <a:spAutoFit/>
          </a:bodyPr>
          <a:lstStyle/>
          <a:p>
            <a:r>
              <a:rPr lang="hr-HR" sz="2000" dirty="0"/>
              <a:t>“Vježba tišine” </a:t>
            </a:r>
          </a:p>
          <a:p>
            <a:r>
              <a:rPr lang="hr-HR" sz="2000" dirty="0"/>
              <a:t>Potiče relaksaciju, unutarnju ravnotežu, snalaženje u prostoru, usmjeravanje pažnje, razvoj pincetnog hvata i taktilnu osjetilnost</a:t>
            </a:r>
            <a:r>
              <a:rPr lang="hr-HR"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oni\Desktop\VRTIĆ - MONTESSORI\fotografije za prezentacju\IMG_9631.jpg"/>
          <p:cNvPicPr>
            <a:picLocks noGrp="1" noChangeAspect="1" noChangeArrowheads="1"/>
          </p:cNvPicPr>
          <p:nvPr>
            <p:ph idx="1"/>
          </p:nvPr>
        </p:nvPicPr>
        <p:blipFill>
          <a:blip r:embed="rId2" cstate="print"/>
          <a:srcRect r="1170" b="4358"/>
          <a:stretch>
            <a:fillRect/>
          </a:stretch>
        </p:blipFill>
        <p:spPr bwMode="auto">
          <a:xfrm>
            <a:off x="0" y="0"/>
            <a:ext cx="5148064" cy="4653136"/>
          </a:xfrm>
          <a:prstGeom prst="rect">
            <a:avLst/>
          </a:prstGeom>
          <a:ln>
            <a:noFill/>
          </a:ln>
          <a:effectLst>
            <a:softEdge rad="112500"/>
          </a:effectLst>
        </p:spPr>
      </p:pic>
      <p:pic>
        <p:nvPicPr>
          <p:cNvPr id="5" name="Picture 2" descr="G:\slike za prezentaciju\IMG_0484.jpg"/>
          <p:cNvPicPr>
            <a:picLocks noChangeAspect="1" noChangeArrowheads="1"/>
          </p:cNvPicPr>
          <p:nvPr/>
        </p:nvPicPr>
        <p:blipFill>
          <a:blip r:embed="rId3" cstate="print"/>
          <a:srcRect/>
          <a:stretch>
            <a:fillRect/>
          </a:stretch>
        </p:blipFill>
        <p:spPr bwMode="auto">
          <a:xfrm>
            <a:off x="5076056" y="2332038"/>
            <a:ext cx="3106440" cy="4525962"/>
          </a:xfrm>
          <a:prstGeom prst="rect">
            <a:avLst/>
          </a:prstGeom>
          <a:ln>
            <a:noFill/>
          </a:ln>
          <a:effectLst>
            <a:softEdge rad="112500"/>
          </a:effectLst>
        </p:spPr>
      </p:pic>
      <p:sp>
        <p:nvSpPr>
          <p:cNvPr id="7" name="TextBox 6"/>
          <p:cNvSpPr txBox="1"/>
          <p:nvPr/>
        </p:nvSpPr>
        <p:spPr>
          <a:xfrm>
            <a:off x="251520" y="4941168"/>
            <a:ext cx="4680520" cy="1323439"/>
          </a:xfrm>
          <a:prstGeom prst="rect">
            <a:avLst/>
          </a:prstGeom>
          <a:noFill/>
        </p:spPr>
        <p:txBody>
          <a:bodyPr wrap="square" rtlCol="0">
            <a:spAutoFit/>
          </a:bodyPr>
          <a:lstStyle/>
          <a:p>
            <a:r>
              <a:rPr lang="hr-HR" sz="2000" dirty="0"/>
              <a:t>“Labirint” poticanje razvoja koordinacije i kontrole pokreta, usklađenost pokreta,snalaženje u prostoru i usmjeravanje pažnje.</a:t>
            </a:r>
          </a:p>
        </p:txBody>
      </p:sp>
      <p:sp>
        <p:nvSpPr>
          <p:cNvPr id="8" name="TextBox 7"/>
          <p:cNvSpPr txBox="1"/>
          <p:nvPr/>
        </p:nvSpPr>
        <p:spPr>
          <a:xfrm>
            <a:off x="5364088" y="548680"/>
            <a:ext cx="2880320" cy="707886"/>
          </a:xfrm>
          <a:prstGeom prst="rect">
            <a:avLst/>
          </a:prstGeom>
          <a:noFill/>
        </p:spPr>
        <p:txBody>
          <a:bodyPr wrap="square" rtlCol="0">
            <a:spAutoFit/>
          </a:bodyPr>
          <a:lstStyle/>
          <a:p>
            <a:r>
              <a:rPr lang="hr-HR" sz="2000" dirty="0"/>
              <a:t>“Sunčev sustav”</a:t>
            </a:r>
          </a:p>
          <a:p>
            <a:r>
              <a:rPr lang="hr-HR" sz="2000" dirty="0"/>
              <a:t>Sortiranje po veličini.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6133296"/>
          </a:xfrm>
        </p:spPr>
        <p:txBody>
          <a:bodyPr/>
          <a:lstStyle/>
          <a:p>
            <a:endParaRPr lang="hr-HR" dirty="0"/>
          </a:p>
        </p:txBody>
      </p:sp>
      <p:pic>
        <p:nvPicPr>
          <p:cNvPr id="4" name="Slika 3" descr="NATO želi proglasiti svemir novim područjem ratovanja"/>
          <p:cNvPicPr/>
          <p:nvPr/>
        </p:nvPicPr>
        <p:blipFill>
          <a:blip r:embed="rId2" cstate="print"/>
          <a:srcRect/>
          <a:stretch>
            <a:fillRect/>
          </a:stretch>
        </p:blipFill>
        <p:spPr bwMode="auto">
          <a:xfrm>
            <a:off x="0" y="0"/>
            <a:ext cx="8172400" cy="6858000"/>
          </a:xfrm>
          <a:prstGeom prst="rect">
            <a:avLst/>
          </a:prstGeom>
          <a:noFill/>
          <a:ln w="9525">
            <a:noFill/>
            <a:miter lim="800000"/>
            <a:headEnd/>
            <a:tailEnd/>
          </a:ln>
        </p:spPr>
      </p:pic>
      <p:sp>
        <p:nvSpPr>
          <p:cNvPr id="6" name="Pravokutnik 5"/>
          <p:cNvSpPr/>
          <p:nvPr/>
        </p:nvSpPr>
        <p:spPr>
          <a:xfrm>
            <a:off x="2286000" y="2151728"/>
            <a:ext cx="4878288" cy="646331"/>
          </a:xfrm>
          <a:prstGeom prst="rect">
            <a:avLst/>
          </a:prstGeom>
        </p:spPr>
        <p:txBody>
          <a:bodyPr wrap="square">
            <a:spAutoFit/>
          </a:bodyPr>
          <a:lstStyle/>
          <a:p>
            <a:br>
              <a:rPr lang="hr-HR" dirty="0"/>
            </a:br>
            <a:endParaRPr lang="hr-HR" dirty="0"/>
          </a:p>
        </p:txBody>
      </p:sp>
      <p:sp>
        <p:nvSpPr>
          <p:cNvPr id="8" name="Pravokutnik 7"/>
          <p:cNvSpPr/>
          <p:nvPr/>
        </p:nvSpPr>
        <p:spPr>
          <a:xfrm>
            <a:off x="2286000" y="2151728"/>
            <a:ext cx="4572000" cy="646331"/>
          </a:xfrm>
          <a:prstGeom prst="rect">
            <a:avLst/>
          </a:prstGeom>
        </p:spPr>
        <p:txBody>
          <a:bodyPr>
            <a:spAutoFit/>
          </a:bodyPr>
          <a:lstStyle/>
          <a:p>
            <a:br>
              <a:rPr lang="hr-HR" dirty="0"/>
            </a:br>
            <a:endParaRPr lang="hr-HR" dirty="0"/>
          </a:p>
        </p:txBody>
      </p:sp>
      <p:sp>
        <p:nvSpPr>
          <p:cNvPr id="9" name="Pravokutnik 8"/>
          <p:cNvSpPr/>
          <p:nvPr/>
        </p:nvSpPr>
        <p:spPr>
          <a:xfrm>
            <a:off x="-3067" y="1720840"/>
            <a:ext cx="8175467" cy="923330"/>
          </a:xfrm>
          <a:prstGeom prst="rect">
            <a:avLst/>
          </a:prstGeom>
          <a:noFill/>
        </p:spPr>
        <p:txBody>
          <a:bodyPr wrap="square" lIns="91440" tIns="45720" rIns="91440" bIns="45720">
            <a:spAutoFit/>
          </a:bodyPr>
          <a:lstStyle/>
          <a:p>
            <a:pPr algn="ctr"/>
            <a:endParaRPr lang="hr-HR"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0" name="Pravokutnik 9"/>
          <p:cNvSpPr/>
          <p:nvPr/>
        </p:nvSpPr>
        <p:spPr>
          <a:xfrm>
            <a:off x="16044" y="1556792"/>
            <a:ext cx="8156356" cy="3416320"/>
          </a:xfrm>
          <a:prstGeom prst="rect">
            <a:avLst/>
          </a:prstGeom>
          <a:noFill/>
        </p:spPr>
        <p:txBody>
          <a:bodyPr wrap="square" lIns="91440" tIns="45720" rIns="91440" bIns="45720">
            <a:spAutoFit/>
          </a:bodyPr>
          <a:lstStyle/>
          <a:p>
            <a:pPr algn="ctr"/>
            <a:r>
              <a:rPr lang="hr-HR"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PROJEKT “SVEMIR”</a:t>
            </a:r>
          </a:p>
          <a:p>
            <a:pPr algn="ctr"/>
            <a:endParaRPr lang="hr-HR"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r>
              <a:rPr lang="hr-HR" sz="54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OD </a:t>
            </a:r>
            <a:r>
              <a:rPr lang="hr-HR"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PROSLAVE ROĐENDANA ..</a:t>
            </a:r>
            <a:r>
              <a:rPr lang="hr-HR"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endParaRPr lang="hr-HR"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oni\Desktop\VRTIĆ - MONTESSORI\fotografije za prezentacju\IMG_9640.jpg"/>
          <p:cNvPicPr>
            <a:picLocks noChangeAspect="1" noChangeArrowheads="1"/>
          </p:cNvPicPr>
          <p:nvPr/>
        </p:nvPicPr>
        <p:blipFill>
          <a:blip r:embed="rId2" cstate="print"/>
          <a:srcRect/>
          <a:stretch>
            <a:fillRect/>
          </a:stretch>
        </p:blipFill>
        <p:spPr bwMode="auto">
          <a:xfrm>
            <a:off x="611560" y="188640"/>
            <a:ext cx="3492896" cy="4657195"/>
          </a:xfrm>
          <a:prstGeom prst="rect">
            <a:avLst/>
          </a:prstGeom>
          <a:ln>
            <a:noFill/>
          </a:ln>
          <a:effectLst>
            <a:softEdge rad="112500"/>
          </a:effectLst>
        </p:spPr>
      </p:pic>
      <p:pic>
        <p:nvPicPr>
          <p:cNvPr id="5" name="Slika 4" descr="C:\Users\Toni\Desktop\VRTIĆ - MONTESSORI\fotografije za prezentacju\IMG_9684.jpg"/>
          <p:cNvPicPr/>
          <p:nvPr/>
        </p:nvPicPr>
        <p:blipFill>
          <a:blip r:embed="rId3" cstate="print"/>
          <a:srcRect/>
          <a:stretch>
            <a:fillRect/>
          </a:stretch>
        </p:blipFill>
        <p:spPr bwMode="auto">
          <a:xfrm>
            <a:off x="4860032" y="260648"/>
            <a:ext cx="3384376" cy="4248472"/>
          </a:xfrm>
          <a:prstGeom prst="rect">
            <a:avLst/>
          </a:prstGeom>
          <a:ln>
            <a:noFill/>
          </a:ln>
          <a:effectLst>
            <a:softEdge rad="112500"/>
          </a:effectLst>
        </p:spPr>
      </p:pic>
      <p:sp>
        <p:nvSpPr>
          <p:cNvPr id="7" name="TextBox 6"/>
          <p:cNvSpPr txBox="1"/>
          <p:nvPr/>
        </p:nvSpPr>
        <p:spPr>
          <a:xfrm>
            <a:off x="899592" y="5229200"/>
            <a:ext cx="5328592" cy="1631216"/>
          </a:xfrm>
          <a:prstGeom prst="rect">
            <a:avLst/>
          </a:prstGeom>
          <a:noFill/>
        </p:spPr>
        <p:txBody>
          <a:bodyPr wrap="square" rtlCol="0">
            <a:spAutoFit/>
          </a:bodyPr>
          <a:lstStyle/>
          <a:p>
            <a:r>
              <a:rPr lang="hr-HR" sz="2000" dirty="0"/>
              <a:t>“Slagalica Svemir”</a:t>
            </a:r>
          </a:p>
          <a:p>
            <a:r>
              <a:rPr lang="hr-HR" sz="2000" dirty="0"/>
              <a:t>Usvajanje brojevnog slijeda, usvajanje matematičkog jezika,snalaženje u prostoru,poticanje usmjeravanja  pažnje i </a:t>
            </a:r>
            <a:r>
              <a:rPr lang="hr-HR" sz="2000" dirty="0" err="1"/>
              <a:t>koncetracije</a:t>
            </a:r>
            <a:r>
              <a:rPr lang="hr-HR" sz="2000"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5" descr="C:\Users\Toni\Desktop\VRTIĆ - MONTESSORI\fotografije za prezentacju\IMG_9691.jpg"/>
          <p:cNvPicPr>
            <a:picLocks noGrp="1"/>
          </p:cNvPicPr>
          <p:nvPr>
            <p:ph idx="1"/>
          </p:nvPr>
        </p:nvPicPr>
        <p:blipFill>
          <a:blip r:embed="rId2" cstate="print"/>
          <a:srcRect/>
          <a:stretch>
            <a:fillRect/>
          </a:stretch>
        </p:blipFill>
        <p:spPr bwMode="auto">
          <a:xfrm>
            <a:off x="251520" y="260648"/>
            <a:ext cx="3233332" cy="3154164"/>
          </a:xfrm>
          <a:prstGeom prst="rect">
            <a:avLst/>
          </a:prstGeom>
          <a:ln>
            <a:noFill/>
          </a:ln>
          <a:effectLst>
            <a:softEdge rad="112500"/>
          </a:effectLst>
        </p:spPr>
      </p:pic>
      <p:pic>
        <p:nvPicPr>
          <p:cNvPr id="5" name="Slika 4" descr="C:\Users\Toni\Desktop\VRTIĆ - MONTESSORI\fotografije za prezentacju\IMG_9698.jpg"/>
          <p:cNvPicPr/>
          <p:nvPr/>
        </p:nvPicPr>
        <p:blipFill>
          <a:blip r:embed="rId3" cstate="print"/>
          <a:srcRect/>
          <a:stretch>
            <a:fillRect/>
          </a:stretch>
        </p:blipFill>
        <p:spPr bwMode="auto">
          <a:xfrm>
            <a:off x="2483768" y="3645025"/>
            <a:ext cx="3816424" cy="2736304"/>
          </a:xfrm>
          <a:prstGeom prst="rect">
            <a:avLst/>
          </a:prstGeom>
          <a:ln>
            <a:noFill/>
          </a:ln>
          <a:effectLst>
            <a:softEdge rad="112500"/>
          </a:effectLst>
        </p:spPr>
      </p:pic>
      <p:pic>
        <p:nvPicPr>
          <p:cNvPr id="6" name="Slika 5" descr="C:\Users\Toni\Desktop\VRTIĆ - MONTESSORI\fotografije za prezentacju\IMG_9693.jpg"/>
          <p:cNvPicPr/>
          <p:nvPr/>
        </p:nvPicPr>
        <p:blipFill>
          <a:blip r:embed="rId4" cstate="print"/>
          <a:srcRect/>
          <a:stretch>
            <a:fillRect/>
          </a:stretch>
        </p:blipFill>
        <p:spPr bwMode="auto">
          <a:xfrm>
            <a:off x="4139952" y="332656"/>
            <a:ext cx="3600400" cy="2952328"/>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descr="C:\Users\Toni\Desktop\VRTIĆ - MONTESSORI\fotografije za prezentacju\IMG_0140.jpg"/>
          <p:cNvPicPr>
            <a:picLocks noGrp="1"/>
          </p:cNvPicPr>
          <p:nvPr>
            <p:ph idx="1"/>
          </p:nvPr>
        </p:nvPicPr>
        <p:blipFill>
          <a:blip r:embed="rId2" cstate="print"/>
          <a:srcRect/>
          <a:stretch>
            <a:fillRect/>
          </a:stretch>
        </p:blipFill>
        <p:spPr bwMode="auto">
          <a:xfrm>
            <a:off x="251520" y="260648"/>
            <a:ext cx="4320480" cy="3456384"/>
          </a:xfrm>
          <a:prstGeom prst="rect">
            <a:avLst/>
          </a:prstGeom>
          <a:ln>
            <a:noFill/>
          </a:ln>
          <a:effectLst>
            <a:softEdge rad="112500"/>
          </a:effectLst>
        </p:spPr>
      </p:pic>
      <p:pic>
        <p:nvPicPr>
          <p:cNvPr id="5" name="Slika 4" descr="C:\Users\Toni\Desktop\VRTIĆ - MONTESSORI\fotografije za prezentacju\IMG_0142.jpg"/>
          <p:cNvPicPr/>
          <p:nvPr/>
        </p:nvPicPr>
        <p:blipFill>
          <a:blip r:embed="rId3" cstate="print"/>
          <a:srcRect r="25835"/>
          <a:stretch>
            <a:fillRect/>
          </a:stretch>
        </p:blipFill>
        <p:spPr bwMode="auto">
          <a:xfrm>
            <a:off x="4716016" y="3068960"/>
            <a:ext cx="3312368" cy="3520715"/>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IMG_9736.jpg"/>
          <p:cNvPicPr>
            <a:picLocks noChangeAspect="1"/>
          </p:cNvPicPr>
          <p:nvPr/>
        </p:nvPicPr>
        <p:blipFill>
          <a:blip r:embed="rId2" cstate="print"/>
          <a:srcRect r="14035"/>
          <a:stretch>
            <a:fillRect/>
          </a:stretch>
        </p:blipFill>
        <p:spPr>
          <a:xfrm rot="5400000">
            <a:off x="5293134" y="403614"/>
            <a:ext cx="2878214" cy="2448272"/>
          </a:xfrm>
          <a:prstGeom prst="rect">
            <a:avLst/>
          </a:prstGeom>
          <a:ln>
            <a:noFill/>
          </a:ln>
          <a:effectLst>
            <a:softEdge rad="112500"/>
          </a:effectLst>
        </p:spPr>
      </p:pic>
      <p:pic>
        <p:nvPicPr>
          <p:cNvPr id="5" name="Rezervirano mjesto sadržaja 3" descr="IMG_9824.jpg"/>
          <p:cNvPicPr>
            <a:picLocks noGrp="1" noChangeAspect="1"/>
          </p:cNvPicPr>
          <p:nvPr>
            <p:ph idx="1"/>
          </p:nvPr>
        </p:nvPicPr>
        <p:blipFill>
          <a:blip r:embed="rId3" cstate="print"/>
          <a:stretch>
            <a:fillRect/>
          </a:stretch>
        </p:blipFill>
        <p:spPr>
          <a:xfrm>
            <a:off x="971600" y="3140968"/>
            <a:ext cx="6048672" cy="3532038"/>
          </a:xfrm>
          <a:prstGeom prst="rect">
            <a:avLst/>
          </a:prstGeom>
          <a:ln>
            <a:noFill/>
          </a:ln>
          <a:effectLst>
            <a:softEdge rad="112500"/>
          </a:effectLst>
        </p:spPr>
      </p:pic>
      <p:pic>
        <p:nvPicPr>
          <p:cNvPr id="6" name="Slika 5" descr="IMG_9735.jpg"/>
          <p:cNvPicPr>
            <a:picLocks noChangeAspect="1"/>
          </p:cNvPicPr>
          <p:nvPr/>
        </p:nvPicPr>
        <p:blipFill>
          <a:blip r:embed="rId4" cstate="print"/>
          <a:stretch>
            <a:fillRect/>
          </a:stretch>
        </p:blipFill>
        <p:spPr>
          <a:xfrm rot="5400000">
            <a:off x="2767109" y="481363"/>
            <a:ext cx="2907704" cy="2322258"/>
          </a:xfrm>
          <a:prstGeom prst="rect">
            <a:avLst/>
          </a:prstGeom>
          <a:ln>
            <a:noFill/>
          </a:ln>
          <a:effectLst>
            <a:softEdge rad="112500"/>
          </a:effectLst>
        </p:spPr>
      </p:pic>
      <p:pic>
        <p:nvPicPr>
          <p:cNvPr id="7" name="Rezervirano mjesto sadržaja 4" descr="IMG_20200206_083720.jpg"/>
          <p:cNvPicPr>
            <a:picLocks noChangeAspect="1"/>
          </p:cNvPicPr>
          <p:nvPr/>
        </p:nvPicPr>
        <p:blipFill>
          <a:blip r:embed="rId5" cstate="print"/>
          <a:srcRect t="24321"/>
          <a:stretch>
            <a:fillRect/>
          </a:stretch>
        </p:blipFill>
        <p:spPr>
          <a:xfrm>
            <a:off x="251520" y="188640"/>
            <a:ext cx="2592287" cy="2880320"/>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descr="IMG_9700.jpg"/>
          <p:cNvPicPr>
            <a:picLocks noGrp="1" noChangeAspect="1"/>
          </p:cNvPicPr>
          <p:nvPr>
            <p:ph idx="1"/>
          </p:nvPr>
        </p:nvPicPr>
        <p:blipFill>
          <a:blip r:embed="rId2" cstate="print"/>
          <a:stretch>
            <a:fillRect/>
          </a:stretch>
        </p:blipFill>
        <p:spPr>
          <a:xfrm rot="5400000">
            <a:off x="521296" y="62881"/>
            <a:ext cx="2592289" cy="2987824"/>
          </a:xfrm>
          <a:prstGeom prst="rect">
            <a:avLst/>
          </a:prstGeom>
          <a:ln>
            <a:noFill/>
          </a:ln>
          <a:effectLst>
            <a:softEdge rad="112500"/>
          </a:effectLst>
        </p:spPr>
      </p:pic>
      <p:pic>
        <p:nvPicPr>
          <p:cNvPr id="5" name="Slika 4" descr="IMG_9701.jpg"/>
          <p:cNvPicPr>
            <a:picLocks noChangeAspect="1"/>
          </p:cNvPicPr>
          <p:nvPr/>
        </p:nvPicPr>
        <p:blipFill>
          <a:blip r:embed="rId3" cstate="print"/>
          <a:srcRect l="6452" t="19993" b="2581"/>
          <a:stretch>
            <a:fillRect/>
          </a:stretch>
        </p:blipFill>
        <p:spPr>
          <a:xfrm>
            <a:off x="3707904" y="188640"/>
            <a:ext cx="4292059" cy="2664296"/>
          </a:xfrm>
          <a:prstGeom prst="ellipse">
            <a:avLst/>
          </a:prstGeom>
          <a:ln>
            <a:noFill/>
          </a:ln>
          <a:effectLst>
            <a:softEdge rad="112500"/>
          </a:effectLst>
        </p:spPr>
      </p:pic>
      <p:pic>
        <p:nvPicPr>
          <p:cNvPr id="6" name="Slika 5" descr="IMG_1854.jpg"/>
          <p:cNvPicPr>
            <a:picLocks noChangeAspect="1"/>
          </p:cNvPicPr>
          <p:nvPr/>
        </p:nvPicPr>
        <p:blipFill>
          <a:blip r:embed="rId4" cstate="print"/>
          <a:stretch>
            <a:fillRect/>
          </a:stretch>
        </p:blipFill>
        <p:spPr>
          <a:xfrm rot="5400000">
            <a:off x="-79468" y="3039907"/>
            <a:ext cx="3884693" cy="3366734"/>
          </a:xfrm>
          <a:prstGeom prst="rect">
            <a:avLst/>
          </a:prstGeom>
          <a:ln>
            <a:noFill/>
          </a:ln>
          <a:effectLst>
            <a:softEdge rad="112500"/>
          </a:effectLst>
        </p:spPr>
      </p:pic>
      <p:pic>
        <p:nvPicPr>
          <p:cNvPr id="7" name="Slika 6" descr="IMG_9708.jpg"/>
          <p:cNvPicPr>
            <a:picLocks noChangeAspect="1"/>
          </p:cNvPicPr>
          <p:nvPr/>
        </p:nvPicPr>
        <p:blipFill>
          <a:blip r:embed="rId5" cstate="print"/>
          <a:srcRect l="1786"/>
          <a:stretch>
            <a:fillRect/>
          </a:stretch>
        </p:blipFill>
        <p:spPr>
          <a:xfrm rot="5400000">
            <a:off x="3887925" y="3365614"/>
            <a:ext cx="3960437" cy="3024335"/>
          </a:xfrm>
          <a:prstGeom prst="rect">
            <a:avLst/>
          </a:prstGeom>
          <a:ln>
            <a:noFill/>
          </a:ln>
          <a:effectLst>
            <a:softEdge rad="112500"/>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C:\Users\Toni\Desktop\VRTIĆ - MONTESSORI\fotografije za prezentacju\IMG_9429.jpg"/>
          <p:cNvPicPr/>
          <p:nvPr/>
        </p:nvPicPr>
        <p:blipFill>
          <a:blip r:embed="rId2" cstate="print"/>
          <a:srcRect/>
          <a:stretch>
            <a:fillRect/>
          </a:stretch>
        </p:blipFill>
        <p:spPr bwMode="auto">
          <a:xfrm>
            <a:off x="323528" y="332656"/>
            <a:ext cx="3744416" cy="2952328"/>
          </a:xfrm>
          <a:prstGeom prst="rect">
            <a:avLst/>
          </a:prstGeom>
          <a:ln>
            <a:noFill/>
          </a:ln>
          <a:effectLst>
            <a:softEdge rad="112500"/>
          </a:effectLst>
        </p:spPr>
      </p:pic>
      <p:pic>
        <p:nvPicPr>
          <p:cNvPr id="5" name="Slika 4" descr="C:\Users\Toni\Desktop\VRTIĆ - MONTESSORI\fotografije za prezentacju\IMG_9427.jpg"/>
          <p:cNvPicPr/>
          <p:nvPr/>
        </p:nvPicPr>
        <p:blipFill>
          <a:blip r:embed="rId3" cstate="print"/>
          <a:srcRect l="13890" b="19586"/>
          <a:stretch>
            <a:fillRect/>
          </a:stretch>
        </p:blipFill>
        <p:spPr bwMode="auto">
          <a:xfrm>
            <a:off x="4427984" y="332656"/>
            <a:ext cx="3528392" cy="2952328"/>
          </a:xfrm>
          <a:prstGeom prst="rect">
            <a:avLst/>
          </a:prstGeom>
          <a:ln>
            <a:noFill/>
          </a:ln>
          <a:effectLst>
            <a:softEdge rad="112500"/>
          </a:effectLst>
        </p:spPr>
      </p:pic>
      <p:pic>
        <p:nvPicPr>
          <p:cNvPr id="6" name="Slika 5" descr="C:\Users\Toni\Desktop\VRTIĆ - MONTESSORI\fotografije za prezentacju\IMG_9434.jpg"/>
          <p:cNvPicPr/>
          <p:nvPr/>
        </p:nvPicPr>
        <p:blipFill>
          <a:blip r:embed="rId4" cstate="print"/>
          <a:srcRect l="19031" r="7750" b="28417"/>
          <a:stretch>
            <a:fillRect/>
          </a:stretch>
        </p:blipFill>
        <p:spPr bwMode="auto">
          <a:xfrm>
            <a:off x="2555776" y="3284984"/>
            <a:ext cx="2880320" cy="3312368"/>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C:\Users\Toni\Desktop\VRTIĆ - MONTESSORI\fotografije za prezentacju\IMG_9839.jpg"/>
          <p:cNvPicPr/>
          <p:nvPr/>
        </p:nvPicPr>
        <p:blipFill>
          <a:blip r:embed="rId2" cstate="print"/>
          <a:srcRect/>
          <a:stretch>
            <a:fillRect/>
          </a:stretch>
        </p:blipFill>
        <p:spPr bwMode="auto">
          <a:xfrm>
            <a:off x="179512" y="188640"/>
            <a:ext cx="4752528" cy="3456384"/>
          </a:xfrm>
          <a:prstGeom prst="rect">
            <a:avLst/>
          </a:prstGeom>
          <a:ln>
            <a:noFill/>
          </a:ln>
          <a:effectLst>
            <a:softEdge rad="112500"/>
          </a:effectLst>
        </p:spPr>
      </p:pic>
      <p:pic>
        <p:nvPicPr>
          <p:cNvPr id="5" name="Slika 4" descr="C:\Users\Toni\Desktop\VRTIĆ - MONTESSORI\fotografije za prezentacju\IMG_9841.jpg"/>
          <p:cNvPicPr/>
          <p:nvPr/>
        </p:nvPicPr>
        <p:blipFill>
          <a:blip r:embed="rId3" cstate="print"/>
          <a:srcRect l="8509" t="6304"/>
          <a:stretch>
            <a:fillRect/>
          </a:stretch>
        </p:blipFill>
        <p:spPr bwMode="auto">
          <a:xfrm>
            <a:off x="1619672" y="3647393"/>
            <a:ext cx="5976664" cy="3210607"/>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C:\Users\Toni\Desktop\VRTIĆ - MONTESSORI\fotografije za prezentacju\IMG_9637.jpg"/>
          <p:cNvPicPr/>
          <p:nvPr/>
        </p:nvPicPr>
        <p:blipFill>
          <a:blip r:embed="rId2" cstate="print"/>
          <a:srcRect l="9511" t="11026" r="7262" b="14024"/>
          <a:stretch>
            <a:fillRect/>
          </a:stretch>
        </p:blipFill>
        <p:spPr bwMode="auto">
          <a:xfrm rot="5400000">
            <a:off x="-792596" y="1664804"/>
            <a:ext cx="5688632" cy="3312368"/>
          </a:xfrm>
          <a:prstGeom prst="rect">
            <a:avLst/>
          </a:prstGeom>
          <a:ln>
            <a:noFill/>
          </a:ln>
          <a:effectLst>
            <a:softEdge rad="112500"/>
          </a:effectLst>
        </p:spPr>
      </p:pic>
      <p:pic>
        <p:nvPicPr>
          <p:cNvPr id="6" name="Slika 5" descr="C:\Users\Toni\Desktop\VRTIĆ - MONTESSORI\fotografije za prezentacju\IMG_9449.jpg"/>
          <p:cNvPicPr/>
          <p:nvPr/>
        </p:nvPicPr>
        <p:blipFill>
          <a:blip r:embed="rId3" cstate="print"/>
          <a:srcRect/>
          <a:stretch>
            <a:fillRect/>
          </a:stretch>
        </p:blipFill>
        <p:spPr bwMode="auto">
          <a:xfrm>
            <a:off x="5292080" y="476672"/>
            <a:ext cx="2664296" cy="3240360"/>
          </a:xfrm>
          <a:prstGeom prst="rect">
            <a:avLst/>
          </a:prstGeom>
          <a:ln>
            <a:noFill/>
          </a:ln>
          <a:effectLst>
            <a:softEdge rad="112500"/>
          </a:effectLst>
        </p:spPr>
      </p:pic>
      <p:sp>
        <p:nvSpPr>
          <p:cNvPr id="4" name="TextBox 3"/>
          <p:cNvSpPr txBox="1"/>
          <p:nvPr/>
        </p:nvSpPr>
        <p:spPr>
          <a:xfrm>
            <a:off x="3779912" y="4365104"/>
            <a:ext cx="3096344" cy="707886"/>
          </a:xfrm>
          <a:prstGeom prst="rect">
            <a:avLst/>
          </a:prstGeom>
          <a:noFill/>
        </p:spPr>
        <p:txBody>
          <a:bodyPr wrap="square" rtlCol="0">
            <a:spAutoFit/>
          </a:bodyPr>
          <a:lstStyle/>
          <a:p>
            <a:r>
              <a:rPr lang="hr-HR" sz="2000" dirty="0"/>
              <a:t>Povezivanje brojke i količine</a:t>
            </a:r>
            <a:r>
              <a:rPr lang="hr-HR"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732696"/>
          </a:xfrm>
        </p:spPr>
        <p:txBody>
          <a:bodyPr/>
          <a:lstStyle/>
          <a:p>
            <a:r>
              <a:rPr lang="hr-HR" dirty="0"/>
              <a:t>PRIPREME ZA MAŠKARE</a:t>
            </a:r>
          </a:p>
        </p:txBody>
      </p:sp>
      <p:pic>
        <p:nvPicPr>
          <p:cNvPr id="4" name="Rezervirano mjesto sadržaja 3" descr="C:\Users\Toni\Desktop\VRTIĆ - MONTESSORI\fotografije za prezentacju\IMG_9986.jpg"/>
          <p:cNvPicPr>
            <a:picLocks noGrp="1"/>
          </p:cNvPicPr>
          <p:nvPr>
            <p:ph idx="1"/>
          </p:nvPr>
        </p:nvPicPr>
        <p:blipFill>
          <a:blip r:embed="rId2" cstate="print"/>
          <a:srcRect/>
          <a:stretch>
            <a:fillRect/>
          </a:stretch>
        </p:blipFill>
        <p:spPr bwMode="auto">
          <a:xfrm>
            <a:off x="899592" y="1196752"/>
            <a:ext cx="3017520" cy="2265218"/>
          </a:xfrm>
          <a:prstGeom prst="rect">
            <a:avLst/>
          </a:prstGeom>
          <a:ln>
            <a:noFill/>
          </a:ln>
          <a:effectLst>
            <a:softEdge rad="112500"/>
          </a:effectLst>
        </p:spPr>
      </p:pic>
      <p:pic>
        <p:nvPicPr>
          <p:cNvPr id="5" name="Slika 4" descr="C:\Users\Toni\Desktop\VRTIĆ - MONTESSORI\fotografije za prezentacju\IMG_9990.jpg"/>
          <p:cNvPicPr/>
          <p:nvPr/>
        </p:nvPicPr>
        <p:blipFill>
          <a:blip r:embed="rId3" cstate="print"/>
          <a:srcRect/>
          <a:stretch>
            <a:fillRect/>
          </a:stretch>
        </p:blipFill>
        <p:spPr bwMode="auto">
          <a:xfrm>
            <a:off x="4572000" y="692696"/>
            <a:ext cx="2767031" cy="3168352"/>
          </a:xfrm>
          <a:prstGeom prst="ellipse">
            <a:avLst/>
          </a:prstGeom>
          <a:ln>
            <a:noFill/>
          </a:ln>
          <a:effectLst>
            <a:softEdge rad="112500"/>
          </a:effectLst>
        </p:spPr>
      </p:pic>
      <p:pic>
        <p:nvPicPr>
          <p:cNvPr id="6" name="Slika 5" descr="C:\Users\Toni\Desktop\VRTIĆ - MONTESSORI\fotografije za prezentacju\IMG_0115.jpg"/>
          <p:cNvPicPr/>
          <p:nvPr/>
        </p:nvPicPr>
        <p:blipFill>
          <a:blip r:embed="rId4" cstate="print"/>
          <a:srcRect/>
          <a:stretch>
            <a:fillRect/>
          </a:stretch>
        </p:blipFill>
        <p:spPr bwMode="auto">
          <a:xfrm>
            <a:off x="0" y="3717032"/>
            <a:ext cx="2952328" cy="2235656"/>
          </a:xfrm>
          <a:prstGeom prst="rect">
            <a:avLst/>
          </a:prstGeom>
          <a:ln>
            <a:noFill/>
          </a:ln>
          <a:effectLst>
            <a:softEdge rad="112500"/>
          </a:effectLst>
        </p:spPr>
      </p:pic>
      <p:pic>
        <p:nvPicPr>
          <p:cNvPr id="7" name="Slika 6" descr="C:\Users\Toni\Desktop\VRTIĆ - MONTESSORI\fotografije za prezentacju\IMG_0123.jpg"/>
          <p:cNvPicPr/>
          <p:nvPr/>
        </p:nvPicPr>
        <p:blipFill>
          <a:blip r:embed="rId5" cstate="print"/>
          <a:srcRect/>
          <a:stretch>
            <a:fillRect/>
          </a:stretch>
        </p:blipFill>
        <p:spPr bwMode="auto">
          <a:xfrm>
            <a:off x="6228184" y="3717032"/>
            <a:ext cx="1841298" cy="2376264"/>
          </a:xfrm>
          <a:prstGeom prst="rect">
            <a:avLst/>
          </a:prstGeom>
          <a:ln>
            <a:noFill/>
          </a:ln>
          <a:effectLst>
            <a:softEdge rad="112500"/>
          </a:effectLst>
        </p:spPr>
      </p:pic>
      <p:sp>
        <p:nvSpPr>
          <p:cNvPr id="8" name="TextBox 7"/>
          <p:cNvSpPr txBox="1"/>
          <p:nvPr/>
        </p:nvSpPr>
        <p:spPr>
          <a:xfrm>
            <a:off x="2915816" y="3861048"/>
            <a:ext cx="3384376" cy="1631216"/>
          </a:xfrm>
          <a:prstGeom prst="rect">
            <a:avLst/>
          </a:prstGeom>
          <a:noFill/>
        </p:spPr>
        <p:txBody>
          <a:bodyPr wrap="square" rtlCol="0">
            <a:spAutoFit/>
          </a:bodyPr>
          <a:lstStyle/>
          <a:p>
            <a:r>
              <a:rPr lang="hr-HR" sz="2000" dirty="0"/>
              <a:t>Poticanje kreativnosti i razvoja fina motorike (bojanje, rezanje, ljepljenje), prostorna orijentacija.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C:\Users\Toni\Desktop\VRTIĆ - MONTESSORI\fotografije za prezentacju\IMG_0148.jpg"/>
          <p:cNvPicPr/>
          <p:nvPr/>
        </p:nvPicPr>
        <p:blipFill>
          <a:blip r:embed="rId2" cstate="print"/>
          <a:srcRect/>
          <a:stretch>
            <a:fillRect/>
          </a:stretch>
        </p:blipFill>
        <p:spPr bwMode="auto">
          <a:xfrm>
            <a:off x="251520" y="0"/>
            <a:ext cx="3528392" cy="4797152"/>
          </a:xfrm>
          <a:prstGeom prst="rect">
            <a:avLst/>
          </a:prstGeom>
          <a:ln>
            <a:noFill/>
          </a:ln>
          <a:effectLst>
            <a:softEdge rad="112500"/>
          </a:effectLst>
        </p:spPr>
      </p:pic>
      <p:pic>
        <p:nvPicPr>
          <p:cNvPr id="5" name="Slika 4" descr="C:\Users\Toni\Desktop\VRTIĆ - MONTESSORI\fotografije za prezentacju\IMG_0150.jpg"/>
          <p:cNvPicPr/>
          <p:nvPr/>
        </p:nvPicPr>
        <p:blipFill>
          <a:blip r:embed="rId3" cstate="print"/>
          <a:srcRect/>
          <a:stretch>
            <a:fillRect/>
          </a:stretch>
        </p:blipFill>
        <p:spPr bwMode="auto">
          <a:xfrm>
            <a:off x="4067944" y="1268760"/>
            <a:ext cx="3743510" cy="4605591"/>
          </a:xfrm>
          <a:prstGeom prst="rect">
            <a:avLst/>
          </a:prstGeom>
          <a:ln>
            <a:noFill/>
          </a:ln>
          <a:effectLst>
            <a:softEdge rad="1125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a:t>SVE JE POČELO S PROSLAVOM ROĐENDANA</a:t>
            </a:r>
          </a:p>
        </p:txBody>
      </p:sp>
      <p:sp>
        <p:nvSpPr>
          <p:cNvPr id="3" name="Rezervirano mjesto sadržaja 2"/>
          <p:cNvSpPr>
            <a:spLocks noGrp="1"/>
          </p:cNvSpPr>
          <p:nvPr>
            <p:ph idx="1"/>
          </p:nvPr>
        </p:nvSpPr>
        <p:spPr/>
        <p:txBody>
          <a:bodyPr>
            <a:normAutofit/>
          </a:bodyPr>
          <a:lstStyle/>
          <a:p>
            <a:r>
              <a:rPr lang="vi-VN" dirty="0"/>
              <a:t> </a:t>
            </a:r>
            <a:r>
              <a:rPr lang="vi-VN" sz="2800" dirty="0"/>
              <a:t>Marija Montessori </a:t>
            </a:r>
            <a:r>
              <a:rPr lang="hr-HR" sz="2800" dirty="0"/>
              <a:t>je obred proslave dječjeg rođendana dovela u korelaciju s vremenom koje je potrebno planeti Zemlji da okruži oko Sunca. Kako Zemlja kruži oko Sunca jednu godinu, djeca stječu uvid da godina traje 365 (366) dana ima 12 mjeseci i da ima 4 godišnja doba</a:t>
            </a:r>
            <a:r>
              <a:rPr lang="vi-VN" sz="2800" dirty="0"/>
              <a:t>.</a:t>
            </a:r>
            <a:r>
              <a:rPr lang="hr-HR" sz="2800" dirty="0"/>
              <a:t> </a:t>
            </a:r>
          </a:p>
          <a:p>
            <a:endParaRPr lang="hr-H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C:\Users\Toni\Desktop\VRTIĆ - MONTESSORI\fotografije za prezentacju\IMG_0330.jpg"/>
          <p:cNvPicPr/>
          <p:nvPr/>
        </p:nvPicPr>
        <p:blipFill>
          <a:blip r:embed="rId2" cstate="print"/>
          <a:srcRect/>
          <a:stretch>
            <a:fillRect/>
          </a:stretch>
        </p:blipFill>
        <p:spPr bwMode="auto">
          <a:xfrm>
            <a:off x="323528" y="620688"/>
            <a:ext cx="3635896" cy="4797152"/>
          </a:xfrm>
          <a:prstGeom prst="rect">
            <a:avLst/>
          </a:prstGeom>
          <a:ln>
            <a:noFill/>
          </a:ln>
          <a:effectLst>
            <a:softEdge rad="112500"/>
          </a:effectLst>
        </p:spPr>
      </p:pic>
      <p:pic>
        <p:nvPicPr>
          <p:cNvPr id="5" name="Slika 4" descr="G:\slike za prezentaciju\IMG_1863.JPG"/>
          <p:cNvPicPr/>
          <p:nvPr/>
        </p:nvPicPr>
        <p:blipFill>
          <a:blip r:embed="rId3" cstate="print"/>
          <a:srcRect/>
          <a:stretch>
            <a:fillRect/>
          </a:stretch>
        </p:blipFill>
        <p:spPr bwMode="auto">
          <a:xfrm>
            <a:off x="4139952" y="404664"/>
            <a:ext cx="3960440" cy="2592288"/>
          </a:xfrm>
          <a:prstGeom prst="ellipse">
            <a:avLst/>
          </a:prstGeom>
          <a:ln>
            <a:noFill/>
          </a:ln>
          <a:effectLst>
            <a:softEdge rad="112500"/>
          </a:effectLst>
        </p:spPr>
      </p:pic>
      <p:pic>
        <p:nvPicPr>
          <p:cNvPr id="6" name="Slika 5" descr="C:\Users\Toni\Desktop\VRTIĆ - MONTESSORI\fotografije za prezentacju\IMG_20200224_101326.jpg"/>
          <p:cNvPicPr/>
          <p:nvPr/>
        </p:nvPicPr>
        <p:blipFill>
          <a:blip r:embed="rId4" cstate="print"/>
          <a:srcRect/>
          <a:stretch>
            <a:fillRect/>
          </a:stretch>
        </p:blipFill>
        <p:spPr bwMode="auto">
          <a:xfrm>
            <a:off x="3851920" y="3429000"/>
            <a:ext cx="4392488" cy="3096344"/>
          </a:xfrm>
          <a:prstGeom prst="ellipse">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660688"/>
          </a:xfrm>
        </p:spPr>
        <p:txBody>
          <a:bodyPr/>
          <a:lstStyle/>
          <a:p>
            <a:r>
              <a:rPr lang="hr-HR" dirty="0"/>
              <a:t>PLANET ZEMLJA</a:t>
            </a:r>
          </a:p>
        </p:txBody>
      </p:sp>
      <p:pic>
        <p:nvPicPr>
          <p:cNvPr id="4" name="Rezervirano mjesto sadržaja 3" descr="G:\slike za prezentaciju\IMG_0477.jpg"/>
          <p:cNvPicPr>
            <a:picLocks noGrp="1"/>
          </p:cNvPicPr>
          <p:nvPr>
            <p:ph idx="1"/>
          </p:nvPr>
        </p:nvPicPr>
        <p:blipFill>
          <a:blip r:embed="rId2" cstate="print"/>
          <a:srcRect/>
          <a:stretch>
            <a:fillRect/>
          </a:stretch>
        </p:blipFill>
        <p:spPr bwMode="auto">
          <a:xfrm>
            <a:off x="251520" y="1124744"/>
            <a:ext cx="3528753" cy="3241964"/>
          </a:xfrm>
          <a:prstGeom prst="rect">
            <a:avLst/>
          </a:prstGeom>
          <a:ln>
            <a:noFill/>
          </a:ln>
          <a:effectLst>
            <a:softEdge rad="112500"/>
          </a:effectLst>
        </p:spPr>
      </p:pic>
      <p:pic>
        <p:nvPicPr>
          <p:cNvPr id="5" name="Slika 4" descr="IMG_0478.jpg"/>
          <p:cNvPicPr>
            <a:picLocks noChangeAspect="1"/>
          </p:cNvPicPr>
          <p:nvPr/>
        </p:nvPicPr>
        <p:blipFill>
          <a:blip r:embed="rId3" cstate="print"/>
          <a:stretch>
            <a:fillRect/>
          </a:stretch>
        </p:blipFill>
        <p:spPr>
          <a:xfrm>
            <a:off x="3923928" y="1412776"/>
            <a:ext cx="4104456" cy="4292236"/>
          </a:xfrm>
          <a:prstGeom prst="rect">
            <a:avLst/>
          </a:prstGeom>
          <a:ln>
            <a:noFill/>
          </a:ln>
          <a:effectLst>
            <a:softEdge rad="112500"/>
          </a:effectLst>
        </p:spPr>
      </p:pic>
      <p:sp>
        <p:nvSpPr>
          <p:cNvPr id="7" name="TextBox 6"/>
          <p:cNvSpPr txBox="1"/>
          <p:nvPr/>
        </p:nvSpPr>
        <p:spPr>
          <a:xfrm>
            <a:off x="467544" y="4509120"/>
            <a:ext cx="3528392" cy="1938992"/>
          </a:xfrm>
          <a:prstGeom prst="rect">
            <a:avLst/>
          </a:prstGeom>
          <a:noFill/>
        </p:spPr>
        <p:txBody>
          <a:bodyPr wrap="square" rtlCol="0">
            <a:spAutoFit/>
          </a:bodyPr>
          <a:lstStyle/>
          <a:p>
            <a:r>
              <a:rPr lang="hr-HR" sz="2000" dirty="0"/>
              <a:t>Pomoću kartica za imenovanje i modela planeta Zemlja, djeci smo pokazali da imamo unutarnju jezgru, vanjsku jezgru, omotač i zemljinu koru.</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descr="G:\slike za prezentaciju\IMG_1859.JPG"/>
          <p:cNvPicPr/>
          <p:nvPr/>
        </p:nvPicPr>
        <p:blipFill>
          <a:blip r:embed="rId2" cstate="print"/>
          <a:srcRect/>
          <a:stretch>
            <a:fillRect/>
          </a:stretch>
        </p:blipFill>
        <p:spPr bwMode="auto">
          <a:xfrm>
            <a:off x="179512" y="188640"/>
            <a:ext cx="3600400" cy="3240360"/>
          </a:xfrm>
          <a:prstGeom prst="rect">
            <a:avLst/>
          </a:prstGeom>
          <a:ln>
            <a:noFill/>
          </a:ln>
          <a:effectLst>
            <a:softEdge rad="112500"/>
          </a:effectLst>
        </p:spPr>
      </p:pic>
      <p:pic>
        <p:nvPicPr>
          <p:cNvPr id="5" name="Slika 4" descr="G:\slike za prezentaciju\IMG_1857.JPG"/>
          <p:cNvPicPr/>
          <p:nvPr/>
        </p:nvPicPr>
        <p:blipFill>
          <a:blip r:embed="rId3" cstate="print"/>
          <a:srcRect/>
          <a:stretch>
            <a:fillRect/>
          </a:stretch>
        </p:blipFill>
        <p:spPr bwMode="auto">
          <a:xfrm>
            <a:off x="4139952" y="188640"/>
            <a:ext cx="3600400" cy="3168352"/>
          </a:xfrm>
          <a:prstGeom prst="rect">
            <a:avLst/>
          </a:prstGeom>
          <a:ln>
            <a:noFill/>
          </a:ln>
          <a:effectLst>
            <a:softEdge rad="112500"/>
          </a:effectLst>
        </p:spPr>
      </p:pic>
      <p:pic>
        <p:nvPicPr>
          <p:cNvPr id="6" name="Slika 5" descr="C:\Users\Toni\Desktop\VRTIĆ - MONTESSORI\fotografije za prezentacju\IMG_1872.jpg"/>
          <p:cNvPicPr/>
          <p:nvPr/>
        </p:nvPicPr>
        <p:blipFill>
          <a:blip r:embed="rId4" cstate="print"/>
          <a:srcRect/>
          <a:stretch>
            <a:fillRect/>
          </a:stretch>
        </p:blipFill>
        <p:spPr bwMode="auto">
          <a:xfrm>
            <a:off x="4932040" y="3423036"/>
            <a:ext cx="2952328" cy="3434964"/>
          </a:xfrm>
          <a:prstGeom prst="rect">
            <a:avLst/>
          </a:prstGeom>
          <a:ln>
            <a:noFill/>
          </a:ln>
          <a:effectLst>
            <a:softEdge rad="112500"/>
          </a:effectLst>
        </p:spPr>
      </p:pic>
      <p:sp>
        <p:nvSpPr>
          <p:cNvPr id="7" name="TextBox 6"/>
          <p:cNvSpPr txBox="1"/>
          <p:nvPr/>
        </p:nvSpPr>
        <p:spPr>
          <a:xfrm>
            <a:off x="755576" y="4221088"/>
            <a:ext cx="3744416" cy="1600438"/>
          </a:xfrm>
          <a:prstGeom prst="rect">
            <a:avLst/>
          </a:prstGeom>
          <a:noFill/>
        </p:spPr>
        <p:txBody>
          <a:bodyPr wrap="square" rtlCol="0">
            <a:spAutoFit/>
          </a:bodyPr>
          <a:lstStyle/>
          <a:p>
            <a:r>
              <a:rPr lang="hr-HR" sz="2000" dirty="0"/>
              <a:t>“Globus 1”</a:t>
            </a:r>
          </a:p>
          <a:p>
            <a:r>
              <a:rPr lang="hr-HR" sz="2000" dirty="0"/>
              <a:t>Pomoću globusa 1- djeca usvajaju oblik  planeta Zemlje i njena dva temeljna dijela</a:t>
            </a:r>
          </a:p>
          <a:p>
            <a:endParaRPr lang="hr-H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876712"/>
          </a:xfrm>
        </p:spPr>
        <p:txBody>
          <a:bodyPr/>
          <a:lstStyle/>
          <a:p>
            <a:r>
              <a:rPr lang="hr-HR" dirty="0"/>
              <a:t>OBLICI TLA I VODE</a:t>
            </a:r>
          </a:p>
        </p:txBody>
      </p:sp>
      <p:pic>
        <p:nvPicPr>
          <p:cNvPr id="4" name="Rezervirano mjesto sadržaja 3" descr="C:\Users\Toni\Desktop\VRTIĆ - MONTESSORI\fotografije za prezentacju\IMG_0341.jpg"/>
          <p:cNvPicPr>
            <a:picLocks noGrp="1"/>
          </p:cNvPicPr>
          <p:nvPr>
            <p:ph idx="1"/>
          </p:nvPr>
        </p:nvPicPr>
        <p:blipFill>
          <a:blip r:embed="rId2" cstate="print"/>
          <a:srcRect/>
          <a:stretch>
            <a:fillRect/>
          </a:stretch>
        </p:blipFill>
        <p:spPr bwMode="auto">
          <a:xfrm>
            <a:off x="323528" y="1196752"/>
            <a:ext cx="3456384" cy="2592288"/>
          </a:xfrm>
          <a:prstGeom prst="rect">
            <a:avLst/>
          </a:prstGeom>
          <a:ln>
            <a:noFill/>
          </a:ln>
          <a:effectLst>
            <a:softEdge rad="112500"/>
          </a:effectLst>
        </p:spPr>
      </p:pic>
      <p:pic>
        <p:nvPicPr>
          <p:cNvPr id="5" name="Slika 4" descr="C:\Users\Toni\Desktop\VRTIĆ - MONTESSORI\fotografije za prezentacju\IMG_0350.jpg"/>
          <p:cNvPicPr/>
          <p:nvPr/>
        </p:nvPicPr>
        <p:blipFill>
          <a:blip r:embed="rId3" cstate="print"/>
          <a:srcRect r="7884"/>
          <a:stretch>
            <a:fillRect/>
          </a:stretch>
        </p:blipFill>
        <p:spPr bwMode="auto">
          <a:xfrm rot="5400000">
            <a:off x="4319971" y="728701"/>
            <a:ext cx="2736305" cy="3528392"/>
          </a:xfrm>
          <a:prstGeom prst="rect">
            <a:avLst/>
          </a:prstGeom>
          <a:ln>
            <a:noFill/>
          </a:ln>
          <a:effectLst>
            <a:softEdge rad="112500"/>
          </a:effectLst>
        </p:spPr>
      </p:pic>
      <p:pic>
        <p:nvPicPr>
          <p:cNvPr id="7" name="Slika 6" descr="C:\Users\Toni\Desktop\VRTIĆ - MONTESSORI\fotografije za prezentacju\IMG_0352.jpg"/>
          <p:cNvPicPr/>
          <p:nvPr/>
        </p:nvPicPr>
        <p:blipFill>
          <a:blip r:embed="rId4" cstate="print"/>
          <a:srcRect/>
          <a:stretch>
            <a:fillRect/>
          </a:stretch>
        </p:blipFill>
        <p:spPr bwMode="auto">
          <a:xfrm>
            <a:off x="3347864" y="3933056"/>
            <a:ext cx="4320480" cy="2736304"/>
          </a:xfrm>
          <a:prstGeom prst="rect">
            <a:avLst/>
          </a:prstGeom>
          <a:ln>
            <a:noFill/>
          </a:ln>
          <a:effectLst>
            <a:softEdge rad="112500"/>
          </a:effectLst>
        </p:spPr>
      </p:pic>
      <p:sp>
        <p:nvSpPr>
          <p:cNvPr id="8" name="TextBox 7"/>
          <p:cNvSpPr txBox="1"/>
          <p:nvPr/>
        </p:nvSpPr>
        <p:spPr>
          <a:xfrm>
            <a:off x="0" y="4581128"/>
            <a:ext cx="3347864" cy="1015663"/>
          </a:xfrm>
          <a:prstGeom prst="rect">
            <a:avLst/>
          </a:prstGeom>
          <a:noFill/>
        </p:spPr>
        <p:txBody>
          <a:bodyPr wrap="square" rtlCol="0">
            <a:spAutoFit/>
          </a:bodyPr>
          <a:lstStyle/>
          <a:p>
            <a:r>
              <a:rPr lang="hr-HR" sz="2000" dirty="0"/>
              <a:t>“Modeli oblika tla i vode” </a:t>
            </a:r>
          </a:p>
          <a:p>
            <a:r>
              <a:rPr lang="hr-HR" sz="2000" dirty="0"/>
              <a:t>uočavanje različitih reljefa tla u prirodi.</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876712"/>
          </a:xfrm>
        </p:spPr>
        <p:txBody>
          <a:bodyPr/>
          <a:lstStyle/>
          <a:p>
            <a:r>
              <a:rPr lang="hr-HR" dirty="0"/>
              <a:t>KONTINENTI</a:t>
            </a:r>
          </a:p>
        </p:txBody>
      </p:sp>
      <p:pic>
        <p:nvPicPr>
          <p:cNvPr id="2050" name="Picture 2" descr="C:\Users\Toni\Desktop\VRTIĆ - MONTESSORI\fotografije za prezentacju\IMG_0429.jpg"/>
          <p:cNvPicPr>
            <a:picLocks noChangeAspect="1" noChangeArrowheads="1"/>
          </p:cNvPicPr>
          <p:nvPr/>
        </p:nvPicPr>
        <p:blipFill>
          <a:blip r:embed="rId2" cstate="print"/>
          <a:srcRect/>
          <a:stretch>
            <a:fillRect/>
          </a:stretch>
        </p:blipFill>
        <p:spPr bwMode="auto">
          <a:xfrm>
            <a:off x="4788024" y="476672"/>
            <a:ext cx="3219822" cy="4293096"/>
          </a:xfrm>
          <a:prstGeom prst="rect">
            <a:avLst/>
          </a:prstGeom>
          <a:ln>
            <a:noFill/>
          </a:ln>
          <a:effectLst>
            <a:softEdge rad="112500"/>
          </a:effectLst>
        </p:spPr>
      </p:pic>
      <p:pic>
        <p:nvPicPr>
          <p:cNvPr id="6" name="Slika 5" descr="C:\Users\Toni\Desktop\VRTIĆ - MONTESSORI\fotografije za prezentacju\IMG_0449.jpg"/>
          <p:cNvPicPr/>
          <p:nvPr/>
        </p:nvPicPr>
        <p:blipFill>
          <a:blip r:embed="rId3" cstate="print"/>
          <a:srcRect b="22222"/>
          <a:stretch>
            <a:fillRect/>
          </a:stretch>
        </p:blipFill>
        <p:spPr bwMode="auto">
          <a:xfrm>
            <a:off x="611560" y="1268760"/>
            <a:ext cx="3960440" cy="2016224"/>
          </a:xfrm>
          <a:prstGeom prst="rect">
            <a:avLst/>
          </a:prstGeom>
          <a:ln>
            <a:noFill/>
          </a:ln>
          <a:effectLst>
            <a:softEdge rad="112500"/>
          </a:effectLst>
        </p:spPr>
      </p:pic>
      <p:pic>
        <p:nvPicPr>
          <p:cNvPr id="2052" name="Picture 4" descr="C:\Users\Toni\Desktop\VRTIĆ - MONTESSORI\fotografije za prezentacju\IMG_0454.jpg"/>
          <p:cNvPicPr>
            <a:picLocks noChangeAspect="1" noChangeArrowheads="1"/>
          </p:cNvPicPr>
          <p:nvPr/>
        </p:nvPicPr>
        <p:blipFill>
          <a:blip r:embed="rId4" cstate="print"/>
          <a:srcRect/>
          <a:stretch>
            <a:fillRect/>
          </a:stretch>
        </p:blipFill>
        <p:spPr bwMode="auto">
          <a:xfrm>
            <a:off x="539552" y="3573016"/>
            <a:ext cx="3744416" cy="2808312"/>
          </a:xfrm>
          <a:prstGeom prst="rect">
            <a:avLst/>
          </a:prstGeom>
          <a:ln>
            <a:noFill/>
          </a:ln>
          <a:effectLst>
            <a:softEdge rad="112500"/>
          </a:effectLst>
        </p:spPr>
      </p:pic>
      <p:sp>
        <p:nvSpPr>
          <p:cNvPr id="8" name="TextBox 7"/>
          <p:cNvSpPr txBox="1"/>
          <p:nvPr/>
        </p:nvSpPr>
        <p:spPr>
          <a:xfrm>
            <a:off x="4283968" y="5013176"/>
            <a:ext cx="3816424" cy="1631216"/>
          </a:xfrm>
          <a:prstGeom prst="rect">
            <a:avLst/>
          </a:prstGeom>
          <a:noFill/>
        </p:spPr>
        <p:txBody>
          <a:bodyPr wrap="square" rtlCol="0">
            <a:spAutoFit/>
          </a:bodyPr>
          <a:lstStyle/>
          <a:p>
            <a:r>
              <a:rPr lang="hr-HR" sz="2000" dirty="0"/>
              <a:t>“Globus 2” -“Slagalica kontinenti” razvijanje orjentacije na zemljovidu, proširivanje znanja o kontinentima.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C:\Users\Toni\Desktop\VRTIĆ - MONTESSORI\fotografije za prezentacju\IMG_0426.jpg"/>
          <p:cNvPicPr/>
          <p:nvPr/>
        </p:nvPicPr>
        <p:blipFill>
          <a:blip r:embed="rId2" cstate="print"/>
          <a:srcRect/>
          <a:stretch>
            <a:fillRect/>
          </a:stretch>
        </p:blipFill>
        <p:spPr bwMode="auto">
          <a:xfrm>
            <a:off x="251520" y="188640"/>
            <a:ext cx="3816424" cy="3168352"/>
          </a:xfrm>
          <a:prstGeom prst="rect">
            <a:avLst/>
          </a:prstGeom>
          <a:ln>
            <a:noFill/>
          </a:ln>
          <a:effectLst>
            <a:softEdge rad="112500"/>
          </a:effectLst>
        </p:spPr>
      </p:pic>
      <p:pic>
        <p:nvPicPr>
          <p:cNvPr id="7" name="Slika 6" descr="C:\Users\Toni\Desktop\VRTIĆ - MONTESSORI\fotografije za prezentacju\IMG_0661.jpg"/>
          <p:cNvPicPr/>
          <p:nvPr/>
        </p:nvPicPr>
        <p:blipFill>
          <a:blip r:embed="rId3" cstate="print"/>
          <a:srcRect/>
          <a:stretch>
            <a:fillRect/>
          </a:stretch>
        </p:blipFill>
        <p:spPr bwMode="auto">
          <a:xfrm>
            <a:off x="4355976" y="188640"/>
            <a:ext cx="3672408" cy="3024336"/>
          </a:xfrm>
          <a:prstGeom prst="rect">
            <a:avLst/>
          </a:prstGeom>
          <a:ln>
            <a:noFill/>
          </a:ln>
          <a:effectLst>
            <a:softEdge rad="112500"/>
          </a:effectLst>
        </p:spPr>
      </p:pic>
      <p:pic>
        <p:nvPicPr>
          <p:cNvPr id="9" name="Slika 8" descr="C:\Users\Toni\Desktop\VRTIĆ - MONTESSORI\fotografije za prezentacju\IMG_0664.jpg"/>
          <p:cNvPicPr/>
          <p:nvPr/>
        </p:nvPicPr>
        <p:blipFill>
          <a:blip r:embed="rId4" cstate="print"/>
          <a:srcRect t="7878"/>
          <a:stretch>
            <a:fillRect/>
          </a:stretch>
        </p:blipFill>
        <p:spPr bwMode="auto">
          <a:xfrm>
            <a:off x="4716016" y="3140968"/>
            <a:ext cx="3091863" cy="3545470"/>
          </a:xfrm>
          <a:prstGeom prst="rect">
            <a:avLst/>
          </a:prstGeom>
          <a:ln>
            <a:noFill/>
          </a:ln>
          <a:effectLst>
            <a:softEdge rad="112500"/>
          </a:effectLst>
        </p:spPr>
      </p:pic>
      <p:pic>
        <p:nvPicPr>
          <p:cNvPr id="10" name="Slika 9" descr="C:\Users\Toni\Desktop\VRTIĆ - MONTESSORI\fotografije za prezentacju\IMG_1855.jpg"/>
          <p:cNvPicPr/>
          <p:nvPr/>
        </p:nvPicPr>
        <p:blipFill>
          <a:blip r:embed="rId5" cstate="print"/>
          <a:srcRect b="22198"/>
          <a:stretch>
            <a:fillRect/>
          </a:stretch>
        </p:blipFill>
        <p:spPr bwMode="auto">
          <a:xfrm>
            <a:off x="539552" y="3545632"/>
            <a:ext cx="3312368" cy="3312368"/>
          </a:xfrm>
          <a:prstGeom prst="rect">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dirty="0"/>
              <a:t>PROJEKT JE PREKINUT POJAVOM  VIRUSA SARS COVID-19</a:t>
            </a:r>
          </a:p>
        </p:txBody>
      </p:sp>
      <p:pic>
        <p:nvPicPr>
          <p:cNvPr id="4098" name="Picture 2" descr="C:\Users\Toni\AppData\Local\Microsoft\Windows\Temporary Internet Files\Content.IE5\DIZ2UN6H\IMG_20200428_130509.jpg"/>
          <p:cNvPicPr>
            <a:picLocks noGrp="1" noChangeAspect="1" noChangeArrowheads="1"/>
          </p:cNvPicPr>
          <p:nvPr>
            <p:ph idx="1"/>
          </p:nvPr>
        </p:nvPicPr>
        <p:blipFill>
          <a:blip r:embed="rId2" cstate="print"/>
          <a:srcRect/>
          <a:stretch>
            <a:fillRect/>
          </a:stretch>
        </p:blipFill>
        <p:spPr bwMode="auto">
          <a:xfrm>
            <a:off x="845608" y="1609725"/>
            <a:ext cx="6462184" cy="484663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516672"/>
          </a:xfrm>
        </p:spPr>
        <p:txBody>
          <a:bodyPr>
            <a:normAutofit fontScale="90000"/>
          </a:bodyPr>
          <a:lstStyle/>
          <a:p>
            <a:r>
              <a:rPr lang="hr-HR" dirty="0"/>
              <a:t>I za kraj.....hvala na pažnji!</a:t>
            </a:r>
          </a:p>
        </p:txBody>
      </p:sp>
      <p:pic>
        <p:nvPicPr>
          <p:cNvPr id="7" name="video-f99cfcad0c4ec85527ddf40f2e7b7c9f-V.mp4">
            <a:hlinkClick r:id="" action="ppaction://media"/>
          </p:cNvPr>
          <p:cNvPicPr>
            <a:picLocks noGrp="1" noRot="1" noChangeAspect="1"/>
          </p:cNvPicPr>
          <p:nvPr>
            <p:ph idx="1"/>
            <a:videoFile r:link="rId1"/>
          </p:nvPr>
        </p:nvPicPr>
        <p:blipFill>
          <a:blip r:embed="rId3" cstate="print"/>
          <a:stretch>
            <a:fillRect/>
          </a:stretch>
        </p:blipFill>
        <p:spPr>
          <a:xfrm>
            <a:off x="0" y="936104"/>
            <a:ext cx="8172400" cy="592189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948720"/>
          </a:xfrm>
        </p:spPr>
        <p:txBody>
          <a:bodyPr/>
          <a:lstStyle/>
          <a:p>
            <a:r>
              <a:rPr lang="hr-HR" dirty="0"/>
              <a:t> I Naravno, prvo torta </a:t>
            </a:r>
            <a:r>
              <a:rPr lang="hr-HR" dirty="0" err="1"/>
              <a:t>...</a:t>
            </a:r>
            <a:r>
              <a:rPr lang="hr-HR" dirty="0"/>
              <a:t>.</a:t>
            </a:r>
          </a:p>
        </p:txBody>
      </p:sp>
      <p:pic>
        <p:nvPicPr>
          <p:cNvPr id="4" name="Rezervirano mjesto sadržaja 5" descr="IMG_9180.jpg"/>
          <p:cNvPicPr>
            <a:picLocks noGrp="1" noChangeAspect="1"/>
          </p:cNvPicPr>
          <p:nvPr>
            <p:ph idx="1"/>
          </p:nvPr>
        </p:nvPicPr>
        <p:blipFill>
          <a:blip r:embed="rId2" cstate="print"/>
          <a:stretch>
            <a:fillRect/>
          </a:stretch>
        </p:blipFill>
        <p:spPr>
          <a:xfrm rot="5400000">
            <a:off x="1400327" y="1488105"/>
            <a:ext cx="4031673" cy="4601095"/>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a:t>Obred proslave rođendana</a:t>
            </a:r>
          </a:p>
        </p:txBody>
      </p:sp>
      <p:sp>
        <p:nvSpPr>
          <p:cNvPr id="3" name="Content Placeholder 2"/>
          <p:cNvSpPr>
            <a:spLocks noGrp="1"/>
          </p:cNvSpPr>
          <p:nvPr>
            <p:ph idx="1"/>
          </p:nvPr>
        </p:nvSpPr>
        <p:spPr/>
        <p:txBody>
          <a:bodyPr/>
          <a:lstStyle/>
          <a:p>
            <a:r>
              <a:rPr lang="hr-HR" dirty="0"/>
              <a:t>Dijete slavljenik nosi globus koračajući elipsom oko upaljene svijeće. Ovako se vizualno prikazuje kretanje Zemlje oko Sunca tijekom jedne godine, kao i tijek godina koje su prošle od njegova rođenja.</a:t>
            </a:r>
          </a:p>
          <a:p>
            <a:r>
              <a:rPr lang="hr-HR" dirty="0"/>
              <a:t>Za vrijeme dok korača po elipsi, odgojitelj priča o djetetu (ono što je prikupio podataka od roditelja) i stupnjevima dječjeg razvoja (gdje se rodio, kada je prohodao, koje igračke je volio </a:t>
            </a:r>
            <a:r>
              <a:rPr lang="hr-HR" dirty="0" err="1"/>
              <a:t>...</a:t>
            </a:r>
            <a:r>
              <a:rPr lang="hr-HR" dirty="0"/>
              <a:t>.)</a:t>
            </a:r>
          </a:p>
          <a:p>
            <a:endParaRPr lang="hr-H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9" descr="IMG_9190.jpg"/>
          <p:cNvPicPr>
            <a:picLocks noGrp="1" noChangeAspect="1"/>
          </p:cNvPicPr>
          <p:nvPr>
            <p:ph idx="1"/>
          </p:nvPr>
        </p:nvPicPr>
        <p:blipFill>
          <a:blip r:embed="rId2" cstate="print"/>
          <a:stretch>
            <a:fillRect/>
          </a:stretch>
        </p:blipFill>
        <p:spPr>
          <a:xfrm rot="5400000">
            <a:off x="184254" y="831970"/>
            <a:ext cx="4176465" cy="3753901"/>
          </a:xfrm>
          <a:prstGeom prst="rect">
            <a:avLst/>
          </a:prstGeom>
          <a:ln>
            <a:noFill/>
          </a:ln>
          <a:effectLst>
            <a:softEdge rad="112500"/>
          </a:effectLst>
        </p:spPr>
      </p:pic>
      <p:pic>
        <p:nvPicPr>
          <p:cNvPr id="5" name="Rezervirano mjesto sadržaja 4" descr="IMG_9206.jpg"/>
          <p:cNvPicPr>
            <a:picLocks noChangeAspect="1"/>
          </p:cNvPicPr>
          <p:nvPr/>
        </p:nvPicPr>
        <p:blipFill>
          <a:blip r:embed="rId3" cstate="print"/>
          <a:stretch>
            <a:fillRect/>
          </a:stretch>
        </p:blipFill>
        <p:spPr>
          <a:xfrm rot="5400000">
            <a:off x="3942818" y="2401998"/>
            <a:ext cx="4392491" cy="3710191"/>
          </a:xfrm>
          <a:prstGeom prst="rect">
            <a:avLst/>
          </a:prstGeom>
          <a:ln>
            <a:noFill/>
          </a:ln>
          <a:effectLst>
            <a:softEdge rad="112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5" descr="IMG_9203.jpg"/>
          <p:cNvPicPr>
            <a:picLocks noGrp="1" noChangeAspect="1"/>
          </p:cNvPicPr>
          <p:nvPr>
            <p:ph idx="1"/>
          </p:nvPr>
        </p:nvPicPr>
        <p:blipFill>
          <a:blip r:embed="rId2" cstate="print"/>
          <a:stretch>
            <a:fillRect/>
          </a:stretch>
        </p:blipFill>
        <p:spPr>
          <a:xfrm rot="5400000">
            <a:off x="147385" y="364782"/>
            <a:ext cx="4176464" cy="4112211"/>
          </a:xfrm>
          <a:prstGeom prst="ellipse">
            <a:avLst/>
          </a:prstGeom>
          <a:ln>
            <a:noFill/>
          </a:ln>
          <a:effectLst>
            <a:softEdge rad="112500"/>
          </a:effectLst>
        </p:spPr>
      </p:pic>
      <p:pic>
        <p:nvPicPr>
          <p:cNvPr id="5" name="Rezervirano mjesto sadržaja 12" descr="IMG-a0ebdfb8facb903a61dcccef4e014325-V.jpg"/>
          <p:cNvPicPr>
            <a:picLocks noChangeAspect="1"/>
          </p:cNvPicPr>
          <p:nvPr/>
        </p:nvPicPr>
        <p:blipFill>
          <a:blip r:embed="rId3" cstate="print"/>
          <a:stretch>
            <a:fillRect/>
          </a:stretch>
        </p:blipFill>
        <p:spPr>
          <a:xfrm>
            <a:off x="4355975" y="2276872"/>
            <a:ext cx="3677027" cy="3600400"/>
          </a:xfrm>
          <a:prstGeom prst="rect">
            <a:avLst/>
          </a:prstGeom>
          <a:ln>
            <a:noFill/>
          </a:ln>
          <a:effectLst>
            <a:softEdge rad="1125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20040"/>
            <a:ext cx="7239000" cy="1308760"/>
          </a:xfrm>
        </p:spPr>
        <p:txBody>
          <a:bodyPr>
            <a:normAutofit fontScale="90000"/>
          </a:bodyPr>
          <a:lstStyle/>
          <a:p>
            <a:r>
              <a:rPr lang="hr-HR" dirty="0"/>
              <a:t>Nakon obreda PROSLAVE rođendana slijede želje za slavljenika i zabava</a:t>
            </a:r>
          </a:p>
        </p:txBody>
      </p:sp>
      <p:pic>
        <p:nvPicPr>
          <p:cNvPr id="4" name="Rezervirano mjesto sadržaja 4" descr="IMG_0470.jpg"/>
          <p:cNvPicPr>
            <a:picLocks noGrp="1" noChangeAspect="1"/>
          </p:cNvPicPr>
          <p:nvPr>
            <p:ph idx="1"/>
          </p:nvPr>
        </p:nvPicPr>
        <p:blipFill>
          <a:blip r:embed="rId2" cstate="print"/>
          <a:stretch>
            <a:fillRect/>
          </a:stretch>
        </p:blipFill>
        <p:spPr>
          <a:xfrm rot="5400000">
            <a:off x="-212765" y="2093084"/>
            <a:ext cx="4824538" cy="4039985"/>
          </a:xfrm>
          <a:prstGeom prst="rect">
            <a:avLst/>
          </a:prstGeom>
          <a:ln>
            <a:noFill/>
          </a:ln>
          <a:effectLst>
            <a:softEdge rad="112500"/>
          </a:effectLst>
        </p:spPr>
      </p:pic>
      <p:pic>
        <p:nvPicPr>
          <p:cNvPr id="5" name="Rezervirano mjesto sadržaja 5" descr="IMG_9248.jpg"/>
          <p:cNvPicPr>
            <a:picLocks noChangeAspect="1"/>
          </p:cNvPicPr>
          <p:nvPr/>
        </p:nvPicPr>
        <p:blipFill>
          <a:blip r:embed="rId3" cstate="print"/>
          <a:stretch>
            <a:fillRect/>
          </a:stretch>
        </p:blipFill>
        <p:spPr>
          <a:xfrm rot="5400000">
            <a:off x="4178011" y="2310821"/>
            <a:ext cx="4304037" cy="3228028"/>
          </a:xfrm>
          <a:prstGeom prst="rect">
            <a:avLst/>
          </a:prstGeom>
          <a:ln>
            <a:noFill/>
          </a:ln>
          <a:effectLst>
            <a:softEdge rad="11250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6832"/>
            <a:ext cx="7239000" cy="648072"/>
          </a:xfrm>
        </p:spPr>
        <p:txBody>
          <a:bodyPr>
            <a:normAutofit/>
          </a:bodyPr>
          <a:lstStyle/>
          <a:p>
            <a:r>
              <a:rPr lang="hr-HR" dirty="0"/>
              <a:t>I uslijedila su pitanja.......</a:t>
            </a:r>
          </a:p>
        </p:txBody>
      </p:sp>
      <p:sp>
        <p:nvSpPr>
          <p:cNvPr id="3" name="Content Placeholder 2"/>
          <p:cNvSpPr>
            <a:spLocks noGrp="1"/>
          </p:cNvSpPr>
          <p:nvPr>
            <p:ph idx="1"/>
          </p:nvPr>
        </p:nvSpPr>
        <p:spPr>
          <a:xfrm>
            <a:off x="457200" y="2924944"/>
            <a:ext cx="7239000" cy="3530792"/>
          </a:xfrm>
        </p:spPr>
        <p:txBody>
          <a:bodyPr>
            <a:normAutofit lnSpcReduction="10000"/>
          </a:bodyPr>
          <a:lstStyle/>
          <a:p>
            <a:r>
              <a:rPr lang="hr-HR" dirty="0"/>
              <a:t>Kruži li Sunce oko Zemlje?</a:t>
            </a:r>
          </a:p>
          <a:p>
            <a:pPr algn="just"/>
            <a:r>
              <a:rPr lang="hr-HR" dirty="0"/>
              <a:t>Što sve ima u Svemiru?</a:t>
            </a:r>
          </a:p>
          <a:p>
            <a:pPr algn="just"/>
            <a:r>
              <a:rPr lang="hr-HR" dirty="0"/>
              <a:t>Kako ćemo vidjeti planete?</a:t>
            </a:r>
          </a:p>
          <a:p>
            <a:pPr algn="just"/>
            <a:r>
              <a:rPr lang="hr-HR" dirty="0"/>
              <a:t>Kako se dogodio veliki prasak?</a:t>
            </a:r>
          </a:p>
          <a:p>
            <a:pPr algn="just"/>
            <a:r>
              <a:rPr lang="hr-HR" dirty="0"/>
              <a:t>Ima li na drugim planetima ljudi?</a:t>
            </a:r>
            <a:r>
              <a:rPr lang="hr-HR" dirty="0" err="1"/>
              <a:t>......</a:t>
            </a:r>
            <a:r>
              <a:rPr lang="hr-HR" dirty="0"/>
              <a:t>.</a:t>
            </a:r>
          </a:p>
          <a:p>
            <a:pPr algn="just"/>
            <a:endParaRPr lang="hr-HR" dirty="0"/>
          </a:p>
          <a:p>
            <a:pPr algn="just">
              <a:buNone/>
            </a:pPr>
            <a:r>
              <a:rPr lang="hr-HR" dirty="0"/>
              <a:t>   Što je bio dovoljan znak da krenemo u “PROJEKT SVEMIR”</a:t>
            </a:r>
          </a:p>
          <a:p>
            <a:endParaRPr lang="hr-HR" dirty="0"/>
          </a:p>
        </p:txBody>
      </p:sp>
      <p:sp>
        <p:nvSpPr>
          <p:cNvPr id="4" name="Rectangle 3"/>
          <p:cNvSpPr/>
          <p:nvPr/>
        </p:nvSpPr>
        <p:spPr>
          <a:xfrm>
            <a:off x="179512" y="404664"/>
            <a:ext cx="7488832" cy="1446550"/>
          </a:xfrm>
          <a:prstGeom prst="rect">
            <a:avLst/>
          </a:prstGeom>
        </p:spPr>
        <p:txBody>
          <a:bodyPr wrap="square">
            <a:spAutoFit/>
          </a:bodyPr>
          <a:lstStyle/>
          <a:p>
            <a:r>
              <a:rPr lang="hr-HR" sz="2200" dirty="0"/>
              <a:t>Tijekom proslave rođendana djeca stvaraju predodžbu odnosa Zemlje i Sunca, te se u njima budi interes za “Svemir”.</a:t>
            </a:r>
          </a:p>
          <a:p>
            <a:pPr>
              <a:buNone/>
            </a:pPr>
            <a:r>
              <a:rPr lang="hr-HR" sz="2200" dirty="0"/>
              <a:t>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gatstvo">
  <a:themeElements>
    <a:clrScheme name="Bogatstvo">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Bogatstvo">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ogatstvo">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683</TotalTime>
  <Words>873</Words>
  <Application>Microsoft Office PowerPoint</Application>
  <PresentationFormat>Prikaz na zaslonu (4:3)</PresentationFormat>
  <Paragraphs>77</Paragraphs>
  <Slides>37</Slides>
  <Notes>1</Notes>
  <HiddenSlides>0</HiddenSlides>
  <MMClips>1</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37</vt:i4>
      </vt:variant>
    </vt:vector>
  </HeadingPairs>
  <TitlesOfParts>
    <vt:vector size="43" baseType="lpstr">
      <vt:lpstr>Arial</vt:lpstr>
      <vt:lpstr>Calibri</vt:lpstr>
      <vt:lpstr>Trebuchet MS</vt:lpstr>
      <vt:lpstr>Wingdings</vt:lpstr>
      <vt:lpstr>Wingdings 2</vt:lpstr>
      <vt:lpstr>Bogatstvo</vt:lpstr>
      <vt:lpstr>PowerPoint prezentacija</vt:lpstr>
      <vt:lpstr>PowerPoint prezentacija</vt:lpstr>
      <vt:lpstr>SVE JE POČELO S PROSLAVOM ROĐENDANA</vt:lpstr>
      <vt:lpstr> I Naravno, prvo torta ....</vt:lpstr>
      <vt:lpstr>Obred proslave rođendana</vt:lpstr>
      <vt:lpstr>PowerPoint prezentacija</vt:lpstr>
      <vt:lpstr>PowerPoint prezentacija</vt:lpstr>
      <vt:lpstr>Nakon obreda PROSLAVE rođendana slijede želje za slavljenika i zabava</vt:lpstr>
      <vt:lpstr>I uslijedila su pitanja.......</vt:lpstr>
      <vt:lpstr>EKSPERIMENTI STVARANJA SVEMIRA</vt:lpstr>
      <vt:lpstr>“Ništa nije u čovjekovom umu, što nije ušlo kroz njegova osjetila”                   Maria Montessori</vt:lpstr>
      <vt:lpstr>EKSPERIMENT “VELIKI PRASAK”</vt:lpstr>
      <vt:lpstr>EKSPERIMENT “TIJEK VREMENA”</vt:lpstr>
      <vt:lpstr>PRIKAZ “NASTAJANJE ZVIJEZDA,SUNCA I PLANETA” </vt:lpstr>
      <vt:lpstr>PowerPoint prezentacija</vt:lpstr>
      <vt:lpstr>                EKSPERIMENT “slojevi planete     zemlje“ i “VULKAN” </vt:lpstr>
      <vt:lpstr>PowerPoint prezentacija</vt:lpstr>
      <vt:lpstr>Sunčev sustav</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PowerPoint prezentacija</vt:lpstr>
      <vt:lpstr>PRIPREME ZA MAŠKARE</vt:lpstr>
      <vt:lpstr>PowerPoint prezentacija</vt:lpstr>
      <vt:lpstr>PowerPoint prezentacija</vt:lpstr>
      <vt:lpstr>PLANET ZEMLJA</vt:lpstr>
      <vt:lpstr>PowerPoint prezentacija</vt:lpstr>
      <vt:lpstr>OBLICI TLA I VODE</vt:lpstr>
      <vt:lpstr>KONTINENTI</vt:lpstr>
      <vt:lpstr>PowerPoint prezentacija</vt:lpstr>
      <vt:lpstr>PROJEKT JE PREKINUT POJAVOM  VIRUSA SARS COVID-19</vt:lpstr>
      <vt:lpstr>I za kraj.....hvala na pažnji!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Marija</dc:creator>
  <cp:lastModifiedBy>EU.PROJEKT</cp:lastModifiedBy>
  <cp:revision>99</cp:revision>
  <dcterms:created xsi:type="dcterms:W3CDTF">2020-05-30T16:29:19Z</dcterms:created>
  <dcterms:modified xsi:type="dcterms:W3CDTF">2020-06-08T10:33:30Z</dcterms:modified>
</cp:coreProperties>
</file>